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5"/>
  </p:notesMasterIdLst>
  <p:sldIdLst>
    <p:sldId id="256" r:id="rId2"/>
    <p:sldId id="298" r:id="rId3"/>
    <p:sldId id="281" r:id="rId4"/>
    <p:sldId id="283" r:id="rId5"/>
    <p:sldId id="303" r:id="rId6"/>
    <p:sldId id="304" r:id="rId7"/>
    <p:sldId id="305" r:id="rId8"/>
    <p:sldId id="266" r:id="rId9"/>
    <p:sldId id="284" r:id="rId10"/>
    <p:sldId id="288" r:id="rId11"/>
    <p:sldId id="307" r:id="rId12"/>
    <p:sldId id="287" r:id="rId13"/>
    <p:sldId id="290" r:id="rId14"/>
    <p:sldId id="276" r:id="rId15"/>
    <p:sldId id="273" r:id="rId16"/>
    <p:sldId id="299" r:id="rId17"/>
    <p:sldId id="292" r:id="rId18"/>
    <p:sldId id="297" r:id="rId19"/>
    <p:sldId id="294" r:id="rId20"/>
    <p:sldId id="300" r:id="rId21"/>
    <p:sldId id="302" r:id="rId22"/>
    <p:sldId id="301" r:id="rId23"/>
    <p:sldId id="280" r:id="rId2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6789A-3796-4E5C-A26D-A041FD74862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970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0A57A-C435-4360-940B-7134E1E0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3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A57A-C435-4360-940B-7134E1E060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A57A-C435-4360-940B-7134E1E060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2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A57A-C435-4360-940B-7134E1E060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84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A57A-C435-4360-940B-7134E1E060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9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8DD76E-6EE3-4A6B-BC2B-7C923BD2EAEA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29069-83AE-491E-AD3D-BEE030F47C5C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2325" y="4068763"/>
            <a:ext cx="7543800" cy="460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367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1F4D8-BBA1-4477-8B07-D58F746D5EC5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F1CA6-EF71-4C8D-A1DF-C27C5F0BD6E4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09423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953D1D-C75B-468E-A2CB-B75E794860E3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2CF76-908E-4AE3-BAE3-94F9B38EFC20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11344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97F729-13D8-42B6-93EB-1B0F2A30FEB7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AA9EB-7F69-415C-8D7F-FA9FC36C1AA6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250905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FD9AC-5C21-465C-BF4A-7F642065B583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07CE8-7B41-4B29-A097-DD9A5DDCC84C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49923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898E5-1182-443A-8DE2-25F5E289C8FA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8918D-DBD4-4002-B23E-1C012EACCEF7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462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A13BE3-1E9C-4D51-B7A1-06A7B1756940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AC796-1C29-489D-A655-D3B6EF52C6FA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59957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6117F-81DE-4C1F-B5EB-A86FFA53ACCC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1C812-F32B-44D8-952C-594FA664B3D3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29702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2850C-76A0-4966-85B2-909CBB102BE0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EB1EE-710C-494C-A376-9EE76F2A3984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195710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685AA6-C4B2-44D7-B522-7B23363D03E8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280A9-5CFB-4641-946B-018FA3926ABD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83695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AAAAF8-016C-49AB-884A-DB28CCB0CAB4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47CEE-069A-4307-93B4-8E313418BFCD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295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E4FAD9-08B4-407A-8BB6-66418324A281}" type="datetimeFigureOut">
              <a:rPr lang="es-MX" smtClean="0"/>
              <a:pPr>
                <a:defRPr/>
              </a:pPr>
              <a:t>17/10/2017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66AD49-9972-48EE-AB85-C7786DEC0030}" type="slidenum">
              <a:rPr lang="es-MX" altLang="en-US" smtClean="0"/>
              <a:pPr>
                <a:defRPr/>
              </a:pPr>
              <a:t>‹#›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293115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lenrc.org/about/what-are-able-account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gov/redbook/" TargetMode="External"/><Relationship Id="rId2" Type="http://schemas.openxmlformats.org/officeDocument/2006/relationships/hyperlink" Target="http://www.ssa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a.gov/planners/disability/dqualify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2550" y="1828800"/>
            <a:ext cx="9144000" cy="1001712"/>
          </a:xfrm>
        </p:spPr>
        <p:txBody>
          <a:bodyPr tIns="182880" bIns="182880"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Si, TRABAJAR </a:t>
            </a:r>
            <a:r>
              <a:rPr lang="en-US" sz="4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n-US" sz="4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la Meta: </a:t>
            </a: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b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4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Entendiendo</a:t>
            </a:r>
            <a:r>
              <a:rPr 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los</a:t>
            </a:r>
            <a:r>
              <a:rPr 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Beneficios</a:t>
            </a:r>
            <a:r>
              <a:rPr 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de </a:t>
            </a: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SSA </a:t>
            </a:r>
            <a:r>
              <a:rPr 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 </a:t>
            </a:r>
            <a:r>
              <a:rPr lang="en-US" sz="4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los</a:t>
            </a:r>
            <a:r>
              <a:rPr 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Incentivos</a:t>
            </a:r>
            <a:r>
              <a:rPr 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Laborales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4419600"/>
            <a:ext cx="7480300" cy="685800"/>
          </a:xfrm>
        </p:spPr>
        <p:txBody>
          <a:bodyPr rtlCol="0">
            <a:normAutofit lnSpcReduction="10000"/>
          </a:bodyPr>
          <a:lstStyle/>
          <a:p>
            <a:pPr fontAlgn="auto">
              <a:defRPr/>
            </a:pPr>
            <a:endParaRPr lang="en-US" dirty="0">
              <a:latin typeface="+mn-lt"/>
            </a:endParaRPr>
          </a:p>
          <a:p>
            <a:pPr fontAlgn="auto">
              <a:defRPr/>
            </a:pPr>
            <a:r>
              <a:rPr lang="en-US" dirty="0"/>
              <a:t> 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609600" y="4266479"/>
            <a:ext cx="7543800" cy="20431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1111250" y="44196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Michelle Howard-Herbein</a:t>
            </a:r>
          </a:p>
          <a:p>
            <a:pPr algn="ctr"/>
            <a:r>
              <a:rPr lang="en-US" dirty="0" err="1" smtClean="0"/>
              <a:t>Directora</a:t>
            </a:r>
            <a:r>
              <a:rPr lang="en-US" dirty="0" smtClean="0"/>
              <a:t> </a:t>
            </a:r>
            <a:r>
              <a:rPr lang="en-US" dirty="0" err="1" smtClean="0"/>
              <a:t>Ejecutiva</a:t>
            </a:r>
            <a:endParaRPr lang="en-US" dirty="0"/>
          </a:p>
          <a:p>
            <a:pPr algn="ctr"/>
            <a:r>
              <a:rPr lang="en-US" dirty="0"/>
              <a:t>The Arc of Greater Houston</a:t>
            </a:r>
          </a:p>
          <a:p>
            <a:pPr algn="ctr"/>
            <a:r>
              <a:rPr lang="en-US" dirty="0"/>
              <a:t>2017</a:t>
            </a:r>
          </a:p>
        </p:txBody>
      </p:sp>
      <p:pic>
        <p:nvPicPr>
          <p:cNvPr id="6" name="yiv4211978883Picture 1" descr="Description: http://www.thearc.org/image/_content-images/TheArcLogo_signatur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124" y="4991100"/>
            <a:ext cx="2200275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cantidad</a:t>
            </a:r>
            <a:r>
              <a:rPr lang="en-US" b="1" dirty="0" smtClean="0"/>
              <a:t> </a:t>
            </a:r>
            <a:r>
              <a:rPr lang="en-US" b="1" dirty="0" err="1" smtClean="0"/>
              <a:t>esperar</a:t>
            </a:r>
            <a:r>
              <a:rPr lang="en-US" b="1" dirty="0" smtClean="0"/>
              <a:t>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2060"/>
                </a:solidFill>
              </a:rPr>
              <a:t>SSI</a:t>
            </a:r>
            <a:r>
              <a:rPr lang="en-US" b="1" dirty="0"/>
              <a:t> Versus </a:t>
            </a:r>
            <a:r>
              <a:rPr lang="en-US" b="1" dirty="0">
                <a:solidFill>
                  <a:srgbClr val="00B050"/>
                </a:solidFill>
              </a:rPr>
              <a:t>SSDI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695121"/>
            <a:ext cx="3886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2060"/>
                </a:solidFill>
              </a:rPr>
              <a:t>Ingreso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Suplementario</a:t>
            </a:r>
            <a:r>
              <a:rPr lang="en-US" b="1" dirty="0" smtClean="0">
                <a:solidFill>
                  <a:srgbClr val="002060"/>
                </a:solidFill>
              </a:rPr>
              <a:t> de </a:t>
            </a:r>
            <a:r>
              <a:rPr lang="en-US" b="1" dirty="0" err="1" smtClean="0">
                <a:solidFill>
                  <a:srgbClr val="002060"/>
                </a:solidFill>
              </a:rPr>
              <a:t>Seguridad</a:t>
            </a:r>
            <a:r>
              <a:rPr lang="en-US" b="1" dirty="0" smtClean="0">
                <a:solidFill>
                  <a:srgbClr val="002060"/>
                </a:solidFill>
              </a:rPr>
              <a:t> / Supplemental </a:t>
            </a:r>
            <a:r>
              <a:rPr lang="en-US" b="1" dirty="0">
                <a:solidFill>
                  <a:srgbClr val="002060"/>
                </a:solidFill>
              </a:rPr>
              <a:t>Security Income (SSI)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Cantidad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máxima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establecida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por</a:t>
            </a:r>
            <a:r>
              <a:rPr lang="en-US" dirty="0" smtClean="0">
                <a:solidFill>
                  <a:srgbClr val="002060"/>
                </a:solidFill>
              </a:rPr>
              <a:t> el </a:t>
            </a:r>
            <a:r>
              <a:rPr lang="en-US" dirty="0" err="1" smtClean="0">
                <a:solidFill>
                  <a:srgbClr val="002060"/>
                </a:solidFill>
              </a:rPr>
              <a:t>gobierno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Tasa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Beneficio</a:t>
            </a:r>
            <a:r>
              <a:rPr lang="en-US" dirty="0" smtClean="0">
                <a:solidFill>
                  <a:srgbClr val="002060"/>
                </a:solidFill>
              </a:rPr>
              <a:t> Federal </a:t>
            </a:r>
            <a:r>
              <a:rPr lang="en-US" dirty="0">
                <a:solidFill>
                  <a:srgbClr val="002060"/>
                </a:solidFill>
              </a:rPr>
              <a:t>2017 = $735)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50" y="1664042"/>
            <a:ext cx="3886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</a:rPr>
              <a:t>Seguro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Discapacidad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>
                <a:solidFill>
                  <a:srgbClr val="00B050"/>
                </a:solidFill>
              </a:rPr>
              <a:t>Seguridad</a:t>
            </a:r>
            <a:r>
              <a:rPr lang="en-US" b="1" dirty="0">
                <a:solidFill>
                  <a:srgbClr val="00B050"/>
                </a:solidFill>
              </a:rPr>
              <a:t> Social </a:t>
            </a:r>
            <a:r>
              <a:rPr lang="en-US" b="1" dirty="0" smtClean="0">
                <a:solidFill>
                  <a:srgbClr val="00B050"/>
                </a:solidFill>
              </a:rPr>
              <a:t>/ Social </a:t>
            </a:r>
            <a:r>
              <a:rPr lang="en-US" b="1" dirty="0">
                <a:solidFill>
                  <a:srgbClr val="00B050"/>
                </a:solidFill>
              </a:rPr>
              <a:t>Security Disability Insurance (SSDI)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Cantidad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mensual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determinada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por</a:t>
            </a:r>
            <a:r>
              <a:rPr lang="en-US" dirty="0" smtClean="0">
                <a:solidFill>
                  <a:srgbClr val="00B050"/>
                </a:solidFill>
              </a:rPr>
              <a:t> el </a:t>
            </a:r>
            <a:r>
              <a:rPr lang="en-US" dirty="0" err="1" smtClean="0">
                <a:solidFill>
                  <a:srgbClr val="00B050"/>
                </a:solidFill>
              </a:rPr>
              <a:t>número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acumulado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trimestres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trabajo</a:t>
            </a:r>
            <a:r>
              <a:rPr lang="en-US" dirty="0" smtClean="0">
                <a:solidFill>
                  <a:srgbClr val="00B050"/>
                </a:solidFill>
              </a:rPr>
              <a:t> (o </a:t>
            </a:r>
            <a:r>
              <a:rPr lang="en-US" dirty="0" err="1" smtClean="0">
                <a:solidFill>
                  <a:srgbClr val="00B050"/>
                </a:solidFill>
              </a:rPr>
              <a:t>los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alguno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los</a:t>
            </a:r>
            <a:r>
              <a:rPr lang="en-US" dirty="0" smtClean="0">
                <a:solidFill>
                  <a:srgbClr val="00B050"/>
                </a:solidFill>
              </a:rPr>
              <a:t> padres/</a:t>
            </a:r>
            <a:r>
              <a:rPr lang="en-US" dirty="0" err="1" smtClean="0">
                <a:solidFill>
                  <a:srgbClr val="00B050"/>
                </a:solidFill>
              </a:rPr>
              <a:t>cónyuge</a:t>
            </a:r>
            <a:r>
              <a:rPr lang="en-US" dirty="0" smtClean="0">
                <a:solidFill>
                  <a:srgbClr val="00B050"/>
                </a:solidFill>
              </a:rPr>
              <a:t>) y lo que </a:t>
            </a:r>
            <a:r>
              <a:rPr lang="en-US" dirty="0" err="1" smtClean="0">
                <a:solidFill>
                  <a:srgbClr val="00B050"/>
                </a:solidFill>
              </a:rPr>
              <a:t>haya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ganado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417782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¿Para </a:t>
            </a:r>
            <a:r>
              <a:rPr lang="en-US" sz="3600" dirty="0" err="1" smtClean="0">
                <a:solidFill>
                  <a:srgbClr val="C00000"/>
                </a:solidFill>
              </a:rPr>
              <a:t>qué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puede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ser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usado</a:t>
            </a:r>
            <a:r>
              <a:rPr lang="en-US" sz="3600" dirty="0" smtClean="0">
                <a:solidFill>
                  <a:srgbClr val="C00000"/>
                </a:solidFill>
              </a:rPr>
              <a:t> el $?</a:t>
            </a:r>
            <a:r>
              <a:rPr lang="en-US" sz="2000" dirty="0"/>
              <a:t/>
            </a:r>
            <a:br>
              <a:rPr lang="en-US" sz="2000" dirty="0"/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59" y="15240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Los </a:t>
            </a:r>
            <a:r>
              <a:rPr lang="en-US" sz="2400" dirty="0" err="1" smtClean="0">
                <a:solidFill>
                  <a:srgbClr val="00B050"/>
                </a:solidFill>
              </a:rPr>
              <a:t>pagos</a:t>
            </a:r>
            <a:r>
              <a:rPr lang="en-US" sz="2400" dirty="0" smtClean="0">
                <a:solidFill>
                  <a:srgbClr val="00B050"/>
                </a:solidFill>
              </a:rPr>
              <a:t> SSDI no </a:t>
            </a:r>
            <a:r>
              <a:rPr lang="en-US" sz="2400" dirty="0" err="1" smtClean="0">
                <a:solidFill>
                  <a:srgbClr val="00B050"/>
                </a:solidFill>
              </a:rPr>
              <a:t>tienen</a:t>
            </a:r>
            <a:r>
              <a:rPr lang="en-US" sz="2400" dirty="0" smtClean="0">
                <a:solidFill>
                  <a:srgbClr val="00B050"/>
                </a:solidFill>
              </a:rPr>
              <a:t> que </a:t>
            </a:r>
            <a:r>
              <a:rPr lang="en-US" sz="2400" dirty="0" err="1" smtClean="0">
                <a:solidFill>
                  <a:srgbClr val="00B050"/>
                </a:solidFill>
              </a:rPr>
              <a:t>tomarse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en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cuenta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Los </a:t>
            </a:r>
            <a:r>
              <a:rPr lang="en-US" sz="2400" dirty="0" err="1" smtClean="0">
                <a:solidFill>
                  <a:srgbClr val="002060"/>
                </a:solidFill>
              </a:rPr>
              <a:t>pagos</a:t>
            </a:r>
            <a:r>
              <a:rPr lang="en-US" sz="2400" dirty="0" smtClean="0">
                <a:solidFill>
                  <a:srgbClr val="002060"/>
                </a:solidFill>
              </a:rPr>
              <a:t> de SSI </a:t>
            </a:r>
            <a:r>
              <a:rPr lang="en-US" sz="2400" dirty="0" err="1" smtClean="0">
                <a:solidFill>
                  <a:srgbClr val="002060"/>
                </a:solidFill>
              </a:rPr>
              <a:t>sí</a:t>
            </a:r>
            <a:r>
              <a:rPr lang="en-US" sz="2400" dirty="0" smtClean="0">
                <a:solidFill>
                  <a:srgbClr val="002060"/>
                </a:solidFill>
              </a:rPr>
              <a:t>.  </a:t>
            </a:r>
            <a:r>
              <a:rPr lang="en-US" sz="2400" dirty="0" err="1" smtClean="0">
                <a:solidFill>
                  <a:srgbClr val="002060"/>
                </a:solidFill>
              </a:rPr>
              <a:t>Piense</a:t>
            </a:r>
            <a:r>
              <a:rPr lang="en-US" sz="2400" dirty="0" smtClean="0">
                <a:solidFill>
                  <a:srgbClr val="002060"/>
                </a:solidFill>
              </a:rPr>
              <a:t>:  ALIMENTO, VIVIENDA Y VESTIDO!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50" y="6400799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glish or not 2 English: ESO 3 READING COMPREHENSION: FOOD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130355"/>
            <a:ext cx="1234284" cy="1138627"/>
          </a:xfrm>
          <a:prstGeom prst="rect">
            <a:avLst/>
          </a:prstGeom>
        </p:spPr>
      </p:pic>
      <p:pic>
        <p:nvPicPr>
          <p:cNvPr id="8" name="Picture 7" descr="housing information normal housing items requirements special housing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075" y="3273426"/>
            <a:ext cx="2038350" cy="1019175"/>
          </a:xfrm>
          <a:prstGeom prst="rect">
            <a:avLst/>
          </a:prstGeom>
        </p:spPr>
      </p:pic>
      <p:pic>
        <p:nvPicPr>
          <p:cNvPr id="9" name="Picture 8" descr="Clipart - Clothing Assortment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75959" y="3156988"/>
            <a:ext cx="1816947" cy="135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Para ambos SSI y </a:t>
            </a:r>
            <a:r>
              <a:rPr lang="en-US" sz="3600" dirty="0">
                <a:solidFill>
                  <a:srgbClr val="C00000"/>
                </a:solidFill>
              </a:rPr>
              <a:t>SSDI: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 err="1" smtClean="0">
                <a:solidFill>
                  <a:srgbClr val="C00000"/>
                </a:solidFill>
              </a:rPr>
              <a:t>si</a:t>
            </a:r>
            <a:r>
              <a:rPr lang="en-US" sz="3600" dirty="0" smtClean="0">
                <a:solidFill>
                  <a:srgbClr val="C00000"/>
                </a:solidFill>
              </a:rPr>
              <a:t> lo </a:t>
            </a:r>
            <a:r>
              <a:rPr lang="en-US" sz="3600" dirty="0" err="1" smtClean="0">
                <a:solidFill>
                  <a:srgbClr val="C00000"/>
                </a:solidFill>
              </a:rPr>
              <a:t>determinan</a:t>
            </a:r>
            <a:r>
              <a:rPr lang="en-US" sz="3600" dirty="0" smtClean="0">
                <a:solidFill>
                  <a:srgbClr val="C00000"/>
                </a:solidFill>
              </a:rPr>
              <a:t> no </a:t>
            </a:r>
            <a:r>
              <a:rPr lang="en-US" sz="3600" dirty="0" err="1" smtClean="0">
                <a:solidFill>
                  <a:srgbClr val="C00000"/>
                </a:solidFill>
              </a:rPr>
              <a:t>elegible</a:t>
            </a:r>
            <a:r>
              <a:rPr lang="en-US" sz="3600" dirty="0" smtClean="0">
                <a:solidFill>
                  <a:srgbClr val="C00000"/>
                </a:solidFill>
              </a:rPr>
              <a:t>--¡¡APELE!!</a:t>
            </a:r>
            <a:r>
              <a:rPr lang="en-US" sz="2000" dirty="0"/>
              <a:t/>
            </a:r>
            <a:br>
              <a:rPr lang="en-US" sz="2000" dirty="0"/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59" y="15240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Sólo</a:t>
            </a:r>
            <a:r>
              <a:rPr lang="en-US" sz="2400" dirty="0" smtClean="0"/>
              <a:t> el 30</a:t>
            </a:r>
            <a:r>
              <a:rPr lang="en-US" sz="2400" dirty="0"/>
              <a:t>% </a:t>
            </a:r>
            <a:r>
              <a:rPr lang="en-US" sz="2400" dirty="0" smtClean="0"/>
              <a:t>de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reclamos</a:t>
            </a:r>
            <a:r>
              <a:rPr lang="en-US" sz="2400" dirty="0" smtClean="0"/>
              <a:t> </a:t>
            </a:r>
            <a:r>
              <a:rPr lang="en-US" sz="2400" dirty="0" err="1" smtClean="0"/>
              <a:t>iniciales</a:t>
            </a:r>
            <a:r>
              <a:rPr lang="en-US" sz="2400" dirty="0" smtClean="0"/>
              <a:t> son </a:t>
            </a:r>
            <a:r>
              <a:rPr lang="en-US" sz="2400" dirty="0" err="1" smtClean="0"/>
              <a:t>aprobados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Si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reclamo</a:t>
            </a:r>
            <a:r>
              <a:rPr lang="en-US" sz="2400" dirty="0" smtClean="0"/>
              <a:t> </a:t>
            </a:r>
            <a:r>
              <a:rPr lang="en-US" sz="2400" dirty="0" err="1" smtClean="0"/>
              <a:t>inicial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negado</a:t>
            </a:r>
            <a:r>
              <a:rPr lang="en-US" sz="2400" dirty="0" smtClean="0"/>
              <a:t>, el </a:t>
            </a:r>
            <a:r>
              <a:rPr lang="en-US" sz="2400" dirty="0" err="1" smtClean="0"/>
              <a:t>siguiente</a:t>
            </a:r>
            <a:r>
              <a:rPr lang="en-US" sz="2400" dirty="0" smtClean="0"/>
              <a:t> </a:t>
            </a:r>
            <a:r>
              <a:rPr lang="en-US" sz="2400" dirty="0" err="1" smtClean="0"/>
              <a:t>paso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Texas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buscar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"</a:t>
            </a:r>
            <a:r>
              <a:rPr lang="en-US" sz="2400" dirty="0" err="1" smtClean="0"/>
              <a:t>reconsideración</a:t>
            </a:r>
            <a:r>
              <a:rPr lang="en-US" sz="2400" dirty="0"/>
              <a:t>" </a:t>
            </a:r>
            <a:r>
              <a:rPr lang="en-US" sz="2400" dirty="0" smtClean="0"/>
              <a:t>de </a:t>
            </a:r>
            <a:r>
              <a:rPr lang="en-US" sz="2400" dirty="0"/>
              <a:t>DDS. </a:t>
            </a:r>
            <a:r>
              <a:rPr lang="en-US" sz="2400" dirty="0" smtClean="0"/>
              <a:t>Si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solicitud</a:t>
            </a:r>
            <a:r>
              <a:rPr lang="en-US" sz="2400" dirty="0" smtClean="0"/>
              <a:t> de </a:t>
            </a:r>
            <a:r>
              <a:rPr lang="en-US" sz="2400" dirty="0" err="1" smtClean="0"/>
              <a:t>reconsideración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negada</a:t>
            </a:r>
            <a:r>
              <a:rPr lang="en-US" sz="2400" dirty="0" smtClean="0"/>
              <a:t>, </a:t>
            </a:r>
            <a:r>
              <a:rPr lang="en-US" sz="2400" dirty="0" err="1" smtClean="0"/>
              <a:t>entonces</a:t>
            </a:r>
            <a:r>
              <a:rPr lang="en-US" sz="2400" dirty="0" smtClean="0"/>
              <a:t> el </a:t>
            </a:r>
            <a:r>
              <a:rPr lang="en-US" sz="2400" dirty="0" err="1" smtClean="0"/>
              <a:t>siguiente</a:t>
            </a:r>
            <a:r>
              <a:rPr lang="en-US" sz="2400" dirty="0" smtClean="0"/>
              <a:t> </a:t>
            </a:r>
            <a:r>
              <a:rPr lang="en-US" sz="2400" dirty="0" err="1" smtClean="0"/>
              <a:t>paso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pedir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audiencia</a:t>
            </a:r>
            <a:r>
              <a:rPr lang="en-US" sz="2400" dirty="0" smtClean="0"/>
              <a:t> con un </a:t>
            </a:r>
            <a:r>
              <a:rPr lang="en-US" sz="2400" dirty="0" err="1" smtClean="0"/>
              <a:t>juez</a:t>
            </a:r>
            <a:r>
              <a:rPr lang="en-US" sz="2400" dirty="0" smtClean="0"/>
              <a:t> de la ley </a:t>
            </a:r>
            <a:r>
              <a:rPr lang="en-US" sz="2400" dirty="0" err="1" smtClean="0"/>
              <a:t>administrativa</a:t>
            </a:r>
            <a:r>
              <a:rPr lang="en-US" sz="2400" dirty="0" smtClean="0"/>
              <a:t>(ALJ</a:t>
            </a:r>
            <a:r>
              <a:rPr lang="en-US" sz="2400" dirty="0"/>
              <a:t>). </a:t>
            </a:r>
          </a:p>
          <a:p>
            <a:r>
              <a:rPr lang="en-US" sz="2400" dirty="0" smtClean="0"/>
              <a:t>Los </a:t>
            </a:r>
            <a:r>
              <a:rPr lang="en-US" sz="2400" dirty="0" err="1" smtClean="0"/>
              <a:t>niños</a:t>
            </a:r>
            <a:r>
              <a:rPr lang="en-US" sz="2400" dirty="0" smtClean="0"/>
              <a:t> </a:t>
            </a:r>
            <a:r>
              <a:rPr lang="en-US" sz="2400" dirty="0" err="1" smtClean="0"/>
              <a:t>elegibles</a:t>
            </a:r>
            <a:r>
              <a:rPr lang="en-US" sz="2400" dirty="0" smtClean="0"/>
              <a:t> </a:t>
            </a:r>
            <a:r>
              <a:rPr lang="en-US" sz="2400" dirty="0" err="1" smtClean="0"/>
              <a:t>tendrán</a:t>
            </a:r>
            <a:r>
              <a:rPr lang="en-US" sz="2400" dirty="0" smtClean="0"/>
              <a:t> que re-</a:t>
            </a:r>
            <a:r>
              <a:rPr lang="en-US" sz="2400" dirty="0" err="1" smtClean="0"/>
              <a:t>solicitar</a:t>
            </a:r>
            <a:r>
              <a:rPr lang="en-US" sz="2400" dirty="0" smtClean="0"/>
              <a:t>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se </a:t>
            </a:r>
            <a:r>
              <a:rPr lang="en-US" sz="2400" dirty="0" err="1" smtClean="0"/>
              <a:t>hagan</a:t>
            </a:r>
            <a:r>
              <a:rPr lang="en-US" sz="2400" dirty="0" smtClean="0"/>
              <a:t> </a:t>
            </a:r>
            <a:r>
              <a:rPr lang="en-US" sz="2400" dirty="0" err="1" smtClean="0"/>
              <a:t>adultos</a:t>
            </a:r>
            <a:endParaRPr lang="en-US" sz="2400" dirty="0"/>
          </a:p>
          <a:p>
            <a:r>
              <a:rPr lang="en-US" sz="2400" dirty="0" smtClean="0"/>
              <a:t>Si se </a:t>
            </a:r>
            <a:r>
              <a:rPr lang="en-US" sz="2400" dirty="0" err="1" smtClean="0"/>
              <a:t>determina</a:t>
            </a:r>
            <a:r>
              <a:rPr lang="en-US" sz="2400" dirty="0" smtClean="0"/>
              <a:t> </a:t>
            </a:r>
            <a:r>
              <a:rPr lang="en-US" sz="2400" dirty="0" err="1" smtClean="0"/>
              <a:t>elegible</a:t>
            </a:r>
            <a:r>
              <a:rPr lang="en-US" sz="2400" dirty="0" smtClean="0"/>
              <a:t>-</a:t>
            </a:r>
            <a:r>
              <a:rPr lang="en-US" sz="2400" dirty="0"/>
              <a:t>-$ 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haber</a:t>
            </a:r>
            <a:r>
              <a:rPr lang="en-US" sz="2400" dirty="0" smtClean="0"/>
              <a:t> </a:t>
            </a:r>
            <a:r>
              <a:rPr lang="en-US" sz="2400" dirty="0" err="1" smtClean="0"/>
              <a:t>pago</a:t>
            </a:r>
            <a:r>
              <a:rPr lang="en-US" sz="2400" dirty="0" smtClean="0"/>
              <a:t> </a:t>
            </a:r>
            <a:r>
              <a:rPr lang="en-US" sz="2400" dirty="0" err="1" smtClean="0"/>
              <a:t>retroactivo</a:t>
            </a:r>
            <a:r>
              <a:rPr lang="en-US" sz="2400" dirty="0" smtClean="0"/>
              <a:t> al </a:t>
            </a:r>
            <a:r>
              <a:rPr lang="en-US" sz="2400" dirty="0" err="1" smtClean="0"/>
              <a:t>momento</a:t>
            </a:r>
            <a:r>
              <a:rPr lang="en-US" sz="2400" dirty="0" smtClean="0"/>
              <a:t> de </a:t>
            </a:r>
            <a:r>
              <a:rPr lang="en-US" sz="2400" dirty="0" err="1" smtClean="0"/>
              <a:t>elegibilidad</a:t>
            </a:r>
            <a:r>
              <a:rPr lang="en-US" sz="2400" dirty="0" smtClean="0"/>
              <a:t>—</a:t>
            </a:r>
            <a:r>
              <a:rPr lang="en-US" sz="2400" dirty="0" err="1" smtClean="0"/>
              <a:t>resultando</a:t>
            </a:r>
            <a:r>
              <a:rPr lang="en-US" sz="2400" dirty="0" smtClean="0"/>
              <a:t> </a:t>
            </a:r>
            <a:r>
              <a:rPr lang="en-US" sz="2400" dirty="0" err="1" smtClean="0"/>
              <a:t>esto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un “</a:t>
            </a:r>
            <a:r>
              <a:rPr lang="en-US" sz="2400" dirty="0" err="1" smtClean="0"/>
              <a:t>dinero</a:t>
            </a:r>
            <a:r>
              <a:rPr lang="en-US" sz="2400" dirty="0" smtClean="0"/>
              <a:t> </a:t>
            </a:r>
            <a:r>
              <a:rPr lang="en-US" sz="2400" dirty="0" err="1" smtClean="0"/>
              <a:t>caido</a:t>
            </a:r>
            <a:r>
              <a:rPr lang="en-US" sz="2400" dirty="0" smtClean="0"/>
              <a:t> del </a:t>
            </a:r>
            <a:r>
              <a:rPr lang="en-US" sz="2400" dirty="0" err="1" smtClean="0"/>
              <a:t>cielo</a:t>
            </a:r>
            <a:r>
              <a:rPr lang="en-US" sz="2400" dirty="0" smtClean="0"/>
              <a:t>” que </a:t>
            </a:r>
            <a:r>
              <a:rPr lang="en-US" sz="2400" dirty="0" err="1" smtClean="0"/>
              <a:t>podría</a:t>
            </a:r>
            <a:r>
              <a:rPr lang="en-US" sz="2400" dirty="0" smtClean="0"/>
              <a:t> </a:t>
            </a:r>
            <a:r>
              <a:rPr lang="en-US" sz="2400" dirty="0" err="1" smtClean="0"/>
              <a:t>ponerlo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límites</a:t>
            </a:r>
            <a:r>
              <a:rPr lang="en-US" sz="2400" dirty="0" smtClean="0"/>
              <a:t> de </a:t>
            </a:r>
            <a:r>
              <a:rPr lang="en-US" sz="2400" dirty="0" err="1" smtClean="0"/>
              <a:t>recursos</a:t>
            </a:r>
            <a:r>
              <a:rPr lang="en-US" sz="2400" dirty="0" smtClean="0"/>
              <a:t> para SSI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28650" y="6400799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dirty="0" smtClean="0"/>
              <a:t>CÓMO AFECTA EL TRABAJAR A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2060"/>
                </a:solidFill>
              </a:rPr>
              <a:t>SSI</a:t>
            </a:r>
            <a:r>
              <a:rPr lang="en-US" b="1" dirty="0"/>
              <a:t> Versus </a:t>
            </a:r>
            <a:r>
              <a:rPr lang="en-US" b="1" dirty="0">
                <a:solidFill>
                  <a:srgbClr val="00B050"/>
                </a:solidFill>
              </a:rPr>
              <a:t>SSDI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690689"/>
            <a:ext cx="3886200" cy="4351338"/>
          </a:xfrm>
          <a:ln>
            <a:solidFill>
              <a:schemeClr val="accent5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Ingreso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Suplementario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de </a:t>
            </a:r>
            <a:r>
              <a:rPr lang="en-US" b="1" dirty="0" err="1" smtClean="0">
                <a:solidFill>
                  <a:srgbClr val="002060"/>
                </a:solidFill>
              </a:rPr>
              <a:t>Seguridad</a:t>
            </a:r>
            <a:r>
              <a:rPr lang="en-US" b="1" dirty="0" smtClean="0">
                <a:solidFill>
                  <a:srgbClr val="002060"/>
                </a:solidFill>
              </a:rPr>
              <a:t> / Supplemental </a:t>
            </a:r>
            <a:r>
              <a:rPr lang="en-US" b="1" dirty="0">
                <a:solidFill>
                  <a:srgbClr val="002060"/>
                </a:solidFill>
              </a:rPr>
              <a:t>Security Income (SSI)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SIEMPRE </a:t>
            </a:r>
            <a:r>
              <a:rPr lang="en-US" dirty="0" err="1" smtClean="0">
                <a:solidFill>
                  <a:srgbClr val="002060"/>
                </a:solidFill>
              </a:rPr>
              <a:t>estará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mejor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trabajando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cada</a:t>
            </a:r>
            <a:r>
              <a:rPr lang="en-US" dirty="0" smtClean="0">
                <a:solidFill>
                  <a:srgbClr val="002060"/>
                </a:solidFill>
              </a:rPr>
              <a:t> 2 </a:t>
            </a:r>
            <a:r>
              <a:rPr lang="en-US" dirty="0" err="1" smtClean="0">
                <a:solidFill>
                  <a:srgbClr val="002060"/>
                </a:solidFill>
              </a:rPr>
              <a:t>dólares</a:t>
            </a:r>
            <a:r>
              <a:rPr lang="en-US" dirty="0" smtClean="0">
                <a:solidFill>
                  <a:srgbClr val="002060"/>
                </a:solidFill>
              </a:rPr>
              <a:t> que </a:t>
            </a:r>
            <a:r>
              <a:rPr lang="en-US" dirty="0" err="1" smtClean="0">
                <a:solidFill>
                  <a:srgbClr val="002060"/>
                </a:solidFill>
              </a:rPr>
              <a:t>gane</a:t>
            </a:r>
            <a:r>
              <a:rPr lang="en-US" dirty="0" smtClean="0">
                <a:solidFill>
                  <a:srgbClr val="002060"/>
                </a:solidFill>
              </a:rPr>
              <a:t>, SSA </a:t>
            </a:r>
            <a:r>
              <a:rPr lang="en-US" dirty="0" err="1" smtClean="0">
                <a:solidFill>
                  <a:srgbClr val="002060"/>
                </a:solidFill>
              </a:rPr>
              <a:t>sólo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cuenta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1. 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Necesita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aún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vigilar</a:t>
            </a:r>
            <a:r>
              <a:rPr lang="en-US" dirty="0" smtClean="0">
                <a:solidFill>
                  <a:srgbClr val="002060"/>
                </a:solidFill>
              </a:rPr>
              <a:t> las </a:t>
            </a:r>
            <a:r>
              <a:rPr lang="en-US" dirty="0" err="1" smtClean="0">
                <a:solidFill>
                  <a:srgbClr val="002060"/>
                </a:solidFill>
              </a:rPr>
              <a:t>limitaciones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recursos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Los </a:t>
            </a:r>
            <a:r>
              <a:rPr lang="en-US" dirty="0" err="1" smtClean="0">
                <a:solidFill>
                  <a:srgbClr val="002060"/>
                </a:solidFill>
              </a:rPr>
              <a:t>cheques</a:t>
            </a:r>
            <a:r>
              <a:rPr lang="en-US" dirty="0" smtClean="0">
                <a:solidFill>
                  <a:srgbClr val="002060"/>
                </a:solidFill>
              </a:rPr>
              <a:t> de SSI </a:t>
            </a:r>
            <a:r>
              <a:rPr lang="en-US" dirty="0" err="1" smtClean="0">
                <a:solidFill>
                  <a:srgbClr val="002060"/>
                </a:solidFill>
              </a:rPr>
              <a:t>pueden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más</a:t>
            </a:r>
            <a:r>
              <a:rPr lang="en-US" dirty="0" smtClean="0">
                <a:solidFill>
                  <a:srgbClr val="002060"/>
                </a:solidFill>
              </a:rPr>
              <a:t> altos o </a:t>
            </a:r>
            <a:r>
              <a:rPr lang="en-US" dirty="0" err="1" smtClean="0">
                <a:solidFill>
                  <a:srgbClr val="002060"/>
                </a:solidFill>
              </a:rPr>
              <a:t>más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bajos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en</a:t>
            </a:r>
            <a:r>
              <a:rPr lang="en-US" dirty="0" smtClean="0">
                <a:solidFill>
                  <a:srgbClr val="002060"/>
                </a:solidFill>
              </a:rPr>
              <a:t> base al </a:t>
            </a:r>
            <a:r>
              <a:rPr lang="en-US" dirty="0" err="1" smtClean="0">
                <a:solidFill>
                  <a:srgbClr val="002060"/>
                </a:solidFill>
              </a:rPr>
              <a:t>ingreso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ganado</a:t>
            </a:r>
            <a:r>
              <a:rPr lang="en-US" dirty="0" smtClean="0">
                <a:solidFill>
                  <a:srgbClr val="002060"/>
                </a:solidFill>
              </a:rPr>
              <a:t> o no </a:t>
            </a:r>
            <a:r>
              <a:rPr lang="en-US" dirty="0" err="1" smtClean="0">
                <a:solidFill>
                  <a:srgbClr val="002060"/>
                </a:solidFill>
              </a:rPr>
              <a:t>ganado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Vea</a:t>
            </a:r>
            <a:r>
              <a:rPr lang="en-US" dirty="0" smtClean="0">
                <a:solidFill>
                  <a:srgbClr val="002060"/>
                </a:solidFill>
              </a:rPr>
              <a:t> la </a:t>
            </a:r>
            <a:r>
              <a:rPr lang="en-US" dirty="0" err="1" smtClean="0">
                <a:solidFill>
                  <a:srgbClr val="002060"/>
                </a:solidFill>
              </a:rPr>
              <a:t>fórmula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en</a:t>
            </a:r>
            <a:r>
              <a:rPr lang="en-US" dirty="0" smtClean="0">
                <a:solidFill>
                  <a:srgbClr val="002060"/>
                </a:solidFill>
              </a:rPr>
              <a:t> la sig. </a:t>
            </a:r>
            <a:r>
              <a:rPr lang="en-US" dirty="0" err="1" smtClean="0">
                <a:solidFill>
                  <a:srgbClr val="002060"/>
                </a:solidFill>
              </a:rPr>
              <a:t>lámina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Hay </a:t>
            </a:r>
            <a:r>
              <a:rPr lang="en-US" dirty="0" err="1" smtClean="0">
                <a:solidFill>
                  <a:srgbClr val="002060"/>
                </a:solidFill>
              </a:rPr>
              <a:t>incentivos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laborales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disponibles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1619b </a:t>
            </a:r>
            <a:r>
              <a:rPr lang="en-US" dirty="0" smtClean="0">
                <a:solidFill>
                  <a:srgbClr val="002060"/>
                </a:solidFill>
              </a:rPr>
              <a:t>y </a:t>
            </a:r>
            <a:r>
              <a:rPr lang="en-US" dirty="0" err="1" smtClean="0">
                <a:solidFill>
                  <a:srgbClr val="002060"/>
                </a:solidFill>
              </a:rPr>
              <a:t>Compra</a:t>
            </a:r>
            <a:r>
              <a:rPr lang="en-US" dirty="0" smtClean="0">
                <a:solidFill>
                  <a:srgbClr val="002060"/>
                </a:solidFill>
              </a:rPr>
              <a:t> de Medicaid </a:t>
            </a:r>
            <a:r>
              <a:rPr lang="en-US" dirty="0" err="1" smtClean="0">
                <a:solidFill>
                  <a:srgbClr val="002060"/>
                </a:solidFill>
              </a:rPr>
              <a:t>pueden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ayudar</a:t>
            </a:r>
            <a:r>
              <a:rPr lang="en-US" dirty="0" smtClean="0">
                <a:solidFill>
                  <a:srgbClr val="002060"/>
                </a:solidFill>
              </a:rPr>
              <a:t> a </a:t>
            </a:r>
            <a:r>
              <a:rPr lang="en-US" dirty="0" err="1" smtClean="0">
                <a:solidFill>
                  <a:srgbClr val="002060"/>
                </a:solidFill>
              </a:rPr>
              <a:t>mantener</a:t>
            </a:r>
            <a:r>
              <a:rPr lang="en-US" dirty="0" smtClean="0">
                <a:solidFill>
                  <a:srgbClr val="002060"/>
                </a:solidFill>
              </a:rPr>
              <a:t> Medicaid </a:t>
            </a:r>
            <a:r>
              <a:rPr lang="en-US" dirty="0" err="1" smtClean="0">
                <a:solidFill>
                  <a:srgbClr val="002060"/>
                </a:solidFill>
              </a:rPr>
              <a:t>aún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cheques</a:t>
            </a:r>
            <a:r>
              <a:rPr lang="en-US" dirty="0" smtClean="0">
                <a:solidFill>
                  <a:srgbClr val="002060"/>
                </a:solidFill>
              </a:rPr>
              <a:t> de SSI </a:t>
            </a:r>
            <a:r>
              <a:rPr lang="en-US" dirty="0" err="1" smtClean="0">
                <a:solidFill>
                  <a:srgbClr val="002060"/>
                </a:solidFill>
              </a:rPr>
              <a:t>vienen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en</a:t>
            </a:r>
            <a:r>
              <a:rPr lang="en-US" dirty="0" smtClean="0">
                <a:solidFill>
                  <a:srgbClr val="002060"/>
                </a:solidFill>
              </a:rPr>
              <a:t> ceros.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50" y="1664042"/>
            <a:ext cx="38862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</a:rPr>
              <a:t>Seguro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Discapacidad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>
                <a:solidFill>
                  <a:srgbClr val="00B050"/>
                </a:solidFill>
              </a:rPr>
              <a:t>Seguridad</a:t>
            </a:r>
            <a:r>
              <a:rPr lang="en-US" b="1" dirty="0">
                <a:solidFill>
                  <a:srgbClr val="00B050"/>
                </a:solidFill>
              </a:rPr>
              <a:t> Social </a:t>
            </a:r>
            <a:r>
              <a:rPr lang="en-US" b="1" dirty="0" smtClean="0">
                <a:solidFill>
                  <a:srgbClr val="00B050"/>
                </a:solidFill>
              </a:rPr>
              <a:t>/ Social </a:t>
            </a:r>
            <a:r>
              <a:rPr lang="en-US" b="1" dirty="0">
                <a:solidFill>
                  <a:srgbClr val="00B050"/>
                </a:solidFill>
              </a:rPr>
              <a:t>Security Disability Insurance (SSDI)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Programa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todo</a:t>
            </a:r>
            <a:r>
              <a:rPr lang="en-US" dirty="0" smtClean="0">
                <a:solidFill>
                  <a:srgbClr val="00B050"/>
                </a:solidFill>
              </a:rPr>
              <a:t> o nada. 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Después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Trabajo</a:t>
            </a:r>
            <a:r>
              <a:rPr lang="en-US" dirty="0" smtClean="0">
                <a:solidFill>
                  <a:srgbClr val="00B050"/>
                </a:solidFill>
              </a:rPr>
              <a:t> a </a:t>
            </a:r>
            <a:r>
              <a:rPr lang="en-US" dirty="0" err="1" smtClean="0">
                <a:solidFill>
                  <a:srgbClr val="00B050"/>
                </a:solidFill>
              </a:rPr>
              <a:t>Prueba</a:t>
            </a:r>
            <a:r>
              <a:rPr lang="en-US" dirty="0" smtClean="0">
                <a:solidFill>
                  <a:srgbClr val="00B050"/>
                </a:solidFill>
              </a:rPr>
              <a:t> y </a:t>
            </a:r>
            <a:r>
              <a:rPr lang="en-US" dirty="0" err="1" smtClean="0">
                <a:solidFill>
                  <a:srgbClr val="00B050"/>
                </a:solidFill>
              </a:rPr>
              <a:t>Período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Gracia</a:t>
            </a:r>
            <a:r>
              <a:rPr lang="en-US" dirty="0" smtClean="0">
                <a:solidFill>
                  <a:srgbClr val="00B050"/>
                </a:solidFill>
              </a:rPr>
              <a:t> (un total </a:t>
            </a:r>
            <a:r>
              <a:rPr lang="en-US" dirty="0" err="1" smtClean="0">
                <a:solidFill>
                  <a:srgbClr val="00B050"/>
                </a:solidFill>
              </a:rPr>
              <a:t>aproximado</a:t>
            </a:r>
            <a:r>
              <a:rPr lang="en-US" dirty="0" smtClean="0">
                <a:solidFill>
                  <a:srgbClr val="00B050"/>
                </a:solidFill>
              </a:rPr>
              <a:t> de 1 </a:t>
            </a:r>
            <a:r>
              <a:rPr lang="en-US" dirty="0" err="1" smtClean="0">
                <a:solidFill>
                  <a:srgbClr val="00B050"/>
                </a:solidFill>
              </a:rPr>
              <a:t>año</a:t>
            </a:r>
            <a:r>
              <a:rPr lang="en-US" dirty="0" smtClean="0">
                <a:solidFill>
                  <a:srgbClr val="00B050"/>
                </a:solidFill>
              </a:rPr>
              <a:t>)—el </a:t>
            </a:r>
            <a:r>
              <a:rPr lang="en-US" dirty="0" err="1" smtClean="0">
                <a:solidFill>
                  <a:srgbClr val="00B050"/>
                </a:solidFill>
              </a:rPr>
              <a:t>cheque</a:t>
            </a:r>
            <a:r>
              <a:rPr lang="en-US" dirty="0" smtClean="0">
                <a:solidFill>
                  <a:srgbClr val="00B050"/>
                </a:solidFill>
              </a:rPr>
              <a:t> SSDI </a:t>
            </a:r>
            <a:r>
              <a:rPr lang="en-US" dirty="0" err="1" smtClean="0">
                <a:solidFill>
                  <a:srgbClr val="00B050"/>
                </a:solidFill>
              </a:rPr>
              <a:t>puede</a:t>
            </a:r>
            <a:r>
              <a:rPr lang="en-US" dirty="0" smtClean="0">
                <a:solidFill>
                  <a:srgbClr val="00B050"/>
                </a:solidFill>
              </a:rPr>
              <a:t> PARAR </a:t>
            </a:r>
            <a:r>
              <a:rPr lang="en-US" dirty="0" err="1" smtClean="0">
                <a:solidFill>
                  <a:srgbClr val="00B050"/>
                </a:solidFill>
              </a:rPr>
              <a:t>si</a:t>
            </a:r>
            <a:r>
              <a:rPr lang="en-US" dirty="0" smtClean="0">
                <a:solidFill>
                  <a:srgbClr val="00B050"/>
                </a:solidFill>
              </a:rPr>
              <a:t> lo </a:t>
            </a:r>
            <a:r>
              <a:rPr lang="en-US" dirty="0" err="1" smtClean="0">
                <a:solidFill>
                  <a:srgbClr val="00B050"/>
                </a:solidFill>
              </a:rPr>
              <a:t>ganado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está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sobre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SGA 2017 = $1170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Hay </a:t>
            </a:r>
            <a:r>
              <a:rPr lang="en-US" dirty="0" err="1" smtClean="0">
                <a:solidFill>
                  <a:srgbClr val="00B050"/>
                </a:solidFill>
              </a:rPr>
              <a:t>incentivos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laborales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disponibles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Medicare </a:t>
            </a:r>
            <a:r>
              <a:rPr lang="en-US" dirty="0" err="1" smtClean="0">
                <a:solidFill>
                  <a:srgbClr val="00B050"/>
                </a:solidFill>
              </a:rPr>
              <a:t>puede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extenderse</a:t>
            </a:r>
            <a:r>
              <a:rPr lang="en-US" dirty="0" smtClean="0">
                <a:solidFill>
                  <a:srgbClr val="00B050"/>
                </a:solidFill>
              </a:rPr>
              <a:t> a 93 </a:t>
            </a:r>
            <a:r>
              <a:rPr lang="en-US" dirty="0" err="1" smtClean="0">
                <a:solidFill>
                  <a:srgbClr val="00B050"/>
                </a:solidFill>
              </a:rPr>
              <a:t>meses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vez</a:t>
            </a:r>
            <a:r>
              <a:rPr lang="en-US" dirty="0" smtClean="0">
                <a:solidFill>
                  <a:srgbClr val="00B050"/>
                </a:solidFill>
              </a:rPr>
              <a:t> que sea </a:t>
            </a:r>
            <a:r>
              <a:rPr lang="en-US" dirty="0" err="1" smtClean="0">
                <a:solidFill>
                  <a:srgbClr val="00B050"/>
                </a:solidFill>
              </a:rPr>
              <a:t>elegible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aún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cesan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los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beneficios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400800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SSI:  </a:t>
            </a:r>
            <a:r>
              <a:rPr lang="en-US" dirty="0" err="1" smtClean="0">
                <a:solidFill>
                  <a:srgbClr val="002060"/>
                </a:solidFill>
              </a:rPr>
              <a:t>Calcular</a:t>
            </a:r>
            <a:r>
              <a:rPr lang="en-US" dirty="0" smtClean="0">
                <a:solidFill>
                  <a:srgbClr val="002060"/>
                </a:solidFill>
              </a:rPr>
              <a:t> el </a:t>
            </a:r>
            <a:r>
              <a:rPr lang="en-US" dirty="0" err="1" smtClean="0">
                <a:solidFill>
                  <a:srgbClr val="002060"/>
                </a:solidFill>
              </a:rPr>
              <a:t>Ingreso</a:t>
            </a:r>
            <a:r>
              <a:rPr lang="en-US" dirty="0" smtClean="0">
                <a:solidFill>
                  <a:srgbClr val="002060"/>
                </a:solidFill>
              </a:rPr>
              <a:t> Considerable Total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22325" y="1204372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4A088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4A088"/>
              </a:buClr>
              <a:buFont typeface="Calibri" panose="020F0502020204030204" pitchFamily="34" charset="0"/>
              <a:buChar char="‒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4A088"/>
              </a:buClr>
              <a:buFont typeface="Arial" panose="020B0604020202020204" pitchFamily="34" charset="0"/>
              <a:buChar char="•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4A088"/>
              </a:buClr>
              <a:buFont typeface="Calibri" panose="020F0502020204030204" pitchFamily="34" charset="0"/>
              <a:buChar char="‒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lang="en-US" altLang="en-US" sz="2000" dirty="0" err="1" smtClean="0"/>
              <a:t>Ingreso</a:t>
            </a:r>
            <a:r>
              <a:rPr lang="en-US" altLang="en-US" sz="2000" dirty="0" smtClean="0"/>
              <a:t> (</a:t>
            </a:r>
            <a:r>
              <a:rPr lang="en-US" altLang="en-US" sz="2000" dirty="0" err="1" smtClean="0"/>
              <a:t>Bruto</a:t>
            </a:r>
            <a:r>
              <a:rPr lang="en-US" altLang="en-US" sz="2000" dirty="0" smtClean="0"/>
              <a:t>) </a:t>
            </a:r>
            <a:r>
              <a:rPr lang="en-US" altLang="en-US" sz="2000" dirty="0" err="1" smtClean="0"/>
              <a:t>mensual</a:t>
            </a:r>
            <a:r>
              <a:rPr lang="en-US" altLang="en-US" sz="2000" dirty="0" smtClean="0"/>
              <a:t>  </a:t>
            </a:r>
            <a:r>
              <a:rPr lang="en-US" altLang="en-US" sz="2000" dirty="0"/>
              <a:t>		            </a:t>
            </a:r>
            <a:r>
              <a:rPr lang="en-US" altLang="en-US" sz="2000" dirty="0" smtClean="0"/>
              <a:t>    </a:t>
            </a:r>
            <a:r>
              <a:rPr lang="en-US" altLang="en-US" sz="2000" dirty="0"/>
              <a:t>$1,200.00</a:t>
            </a:r>
          </a:p>
          <a:p>
            <a:pPr defTabSz="914400" eaLnBrk="1" hangingPunct="1"/>
            <a:r>
              <a:rPr lang="en-US" altLang="en-US" sz="2000" dirty="0" err="1" smtClean="0"/>
              <a:t>Menos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$65 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ingreso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ganado</a:t>
            </a:r>
            <a:r>
              <a:rPr lang="en-US" altLang="en-US" sz="2000" dirty="0" smtClean="0"/>
              <a:t>) </a:t>
            </a:r>
            <a:r>
              <a:rPr lang="en-US" altLang="en-US" sz="2000" dirty="0"/>
              <a:t>		</a:t>
            </a:r>
            <a:r>
              <a:rPr lang="en-US" altLang="en-US" sz="2000" u="sng" dirty="0"/>
              <a:t>      - 65.00</a:t>
            </a:r>
          </a:p>
          <a:p>
            <a:pPr marL="90488" lvl="1" indent="-90488" defTabSz="914400" eaLnBrk="1" hangingPunct="1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sv-SE" altLang="en-US" sz="2000" dirty="0" smtClean="0"/>
              <a:t>Menos $20 (ingreso no ganado)</a:t>
            </a:r>
            <a:r>
              <a:rPr lang="sv-SE" altLang="en-US" sz="2000" dirty="0"/>
              <a:t>	 	</a:t>
            </a:r>
            <a:r>
              <a:rPr lang="sv-SE" altLang="en-US" sz="2000" u="sng" dirty="0"/>
              <a:t>      - 20.00</a:t>
            </a:r>
          </a:p>
          <a:p>
            <a:pPr marL="90488" lvl="1" indent="-90488" defTabSz="914400" eaLnBrk="1" hangingPunct="1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altLang="en-US" sz="2000" dirty="0" smtClean="0"/>
              <a:t>Su </a:t>
            </a:r>
            <a:r>
              <a:rPr lang="en-US" altLang="en-US" sz="2000" dirty="0" err="1" smtClean="0"/>
              <a:t>ingreso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mensual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es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entonces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	      	 $1,095.00</a:t>
            </a:r>
          </a:p>
          <a:p>
            <a:pPr lvl="1" defTabSz="914400" eaLnBrk="1" hangingPunct="1"/>
            <a:r>
              <a:rPr lang="en-US" altLang="en-US" sz="2000" dirty="0" err="1" smtClean="0"/>
              <a:t>Divida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esta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cantidad</a:t>
            </a:r>
            <a:r>
              <a:rPr lang="en-US" altLang="en-US" sz="2000" dirty="0" smtClean="0"/>
              <a:t> a la </a:t>
            </a:r>
            <a:r>
              <a:rPr lang="en-US" altLang="en-US" sz="2000" dirty="0" err="1" smtClean="0"/>
              <a:t>mitad</a:t>
            </a:r>
            <a:r>
              <a:rPr lang="en-US" altLang="en-US" sz="2000" dirty="0"/>
              <a:t>		 ½ =</a:t>
            </a:r>
          </a:p>
          <a:p>
            <a:pPr lvl="1" defTabSz="914400" eaLnBrk="1" hangingPunct="1"/>
            <a:r>
              <a:rPr lang="en-US" altLang="en-US" sz="2000" dirty="0" smtClean="0"/>
              <a:t>Su </a:t>
            </a:r>
            <a:r>
              <a:rPr lang="en-US" altLang="en-US" sz="2000" dirty="0" err="1" smtClean="0"/>
              <a:t>ingreso</a:t>
            </a:r>
            <a:r>
              <a:rPr lang="en-US" altLang="en-US" sz="2000" dirty="0" smtClean="0"/>
              <a:t> </a:t>
            </a:r>
            <a:r>
              <a:rPr lang="en-US" altLang="en-US" sz="2000" u="sng" dirty="0" smtClean="0"/>
              <a:t>considerable</a:t>
            </a:r>
            <a:r>
              <a:rPr lang="en-US" altLang="en-US" sz="2000" dirty="0" smtClean="0"/>
              <a:t> total </a:t>
            </a:r>
            <a:r>
              <a:rPr lang="en-US" altLang="en-US" sz="2000" dirty="0" err="1" smtClean="0"/>
              <a:t>es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	</a:t>
            </a:r>
            <a:r>
              <a:rPr lang="en-US" altLang="en-US" sz="2000" dirty="0" smtClean="0"/>
              <a:t>    </a:t>
            </a:r>
            <a:r>
              <a:rPr lang="en-US" altLang="en-US" sz="2000" b="1" dirty="0" smtClean="0"/>
              <a:t>$</a:t>
            </a:r>
            <a:r>
              <a:rPr lang="en-US" altLang="en-US" sz="2000" b="1" dirty="0"/>
              <a:t>547.500</a:t>
            </a:r>
          </a:p>
          <a:p>
            <a:pPr defTabSz="914400" eaLnBrk="1" hangingPunct="1"/>
            <a:r>
              <a:rPr lang="it-IT" altLang="en-US" sz="2000" dirty="0" smtClean="0"/>
              <a:t>El BFR de SSI 2017 es $735/mes</a:t>
            </a:r>
            <a:r>
              <a:rPr lang="en-US" altLang="en-US" sz="2000" dirty="0"/>
              <a:t>	   	  </a:t>
            </a:r>
            <a:r>
              <a:rPr lang="en-US" altLang="en-US" sz="2000" dirty="0" smtClean="0"/>
              <a:t>  $</a:t>
            </a:r>
            <a:r>
              <a:rPr lang="en-US" altLang="en-US" sz="2000" dirty="0"/>
              <a:t>735.00</a:t>
            </a:r>
          </a:p>
          <a:p>
            <a:pPr lvl="1" defTabSz="914400" eaLnBrk="1" hangingPunct="1"/>
            <a:r>
              <a:rPr lang="en-US" altLang="en-US" sz="2000" dirty="0" err="1" smtClean="0"/>
              <a:t>Reste</a:t>
            </a:r>
            <a:r>
              <a:rPr lang="en-US" altLang="en-US" sz="2000" dirty="0" smtClean="0"/>
              <a:t> el </a:t>
            </a:r>
            <a:r>
              <a:rPr lang="en-US" altLang="en-US" sz="2000" dirty="0" err="1" smtClean="0"/>
              <a:t>ingreso</a:t>
            </a:r>
            <a:r>
              <a:rPr lang="en-US" altLang="en-US" sz="2000" dirty="0" smtClean="0"/>
              <a:t> considerable total</a:t>
            </a:r>
            <a:r>
              <a:rPr lang="en-US" altLang="en-US" sz="2000" dirty="0"/>
              <a:t>	</a:t>
            </a:r>
            <a:r>
              <a:rPr lang="en-US" altLang="en-US" sz="2000" u="sng" dirty="0"/>
              <a:t>  - $547.50</a:t>
            </a:r>
          </a:p>
          <a:p>
            <a:pPr defTabSz="914400" eaLnBrk="1" hangingPunct="1"/>
            <a:r>
              <a:rPr lang="en-US" altLang="en-US" sz="2000" dirty="0" err="1" smtClean="0"/>
              <a:t>Esta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es</a:t>
            </a:r>
            <a:r>
              <a:rPr lang="en-US" altLang="en-US" sz="2000" dirty="0" smtClean="0"/>
              <a:t> la </a:t>
            </a:r>
            <a:r>
              <a:rPr lang="en-US" altLang="en-US" sz="2000" dirty="0" err="1" smtClean="0"/>
              <a:t>cantidad</a:t>
            </a:r>
            <a:r>
              <a:rPr lang="en-US" altLang="en-US" sz="2000" dirty="0" smtClean="0"/>
              <a:t> de </a:t>
            </a:r>
            <a:r>
              <a:rPr lang="en-US" altLang="en-US" sz="2000" dirty="0" err="1" smtClean="0"/>
              <a:t>su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cheque</a:t>
            </a:r>
            <a:r>
              <a:rPr lang="en-US" altLang="en-US" sz="2000" dirty="0" smtClean="0"/>
              <a:t> SSI =            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  </a:t>
            </a:r>
            <a:r>
              <a:rPr lang="en-US" altLang="en-US" sz="2000" b="1" dirty="0" smtClean="0"/>
              <a:t>$</a:t>
            </a:r>
            <a:r>
              <a:rPr lang="en-US" altLang="en-US" sz="2000" b="1" dirty="0"/>
              <a:t>187.50</a:t>
            </a:r>
            <a:endParaRPr lang="es-MX" altLang="en-US" sz="2000" b="1" dirty="0"/>
          </a:p>
        </p:txBody>
      </p:sp>
      <p:sp>
        <p:nvSpPr>
          <p:cNvPr id="5" name="Left Arrow 4"/>
          <p:cNvSpPr/>
          <p:nvPr/>
        </p:nvSpPr>
        <p:spPr>
          <a:xfrm>
            <a:off x="7726045" y="4114800"/>
            <a:ext cx="640080" cy="485775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6" name="Left Arrow 5"/>
          <p:cNvSpPr/>
          <p:nvPr/>
        </p:nvSpPr>
        <p:spPr>
          <a:xfrm>
            <a:off x="7726045" y="5588650"/>
            <a:ext cx="640080" cy="484188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581025" y="6406357"/>
            <a:ext cx="7600950" cy="15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938172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Antes de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tenía</a:t>
            </a:r>
            <a:r>
              <a:rPr lang="en-US" dirty="0" smtClean="0"/>
              <a:t> </a:t>
            </a:r>
            <a:r>
              <a:rPr lang="en-US" dirty="0"/>
              <a:t>735.00, </a:t>
            </a:r>
            <a:r>
              <a:rPr lang="en-US" dirty="0" err="1" smtClean="0"/>
              <a:t>pero</a:t>
            </a:r>
            <a:endParaRPr lang="en-US" dirty="0"/>
          </a:p>
          <a:p>
            <a:r>
              <a:rPr lang="en-US" dirty="0" err="1" smtClean="0"/>
              <a:t>Trabajando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/>
              <a:t>1387.50  </a:t>
            </a:r>
            <a:r>
              <a:rPr lang="en-US" dirty="0" smtClean="0"/>
              <a:t>(SUELDO </a:t>
            </a:r>
            <a:r>
              <a:rPr lang="en-US" dirty="0"/>
              <a:t>+ </a:t>
            </a:r>
            <a:r>
              <a:rPr lang="en-US" dirty="0" smtClean="0"/>
              <a:t>CHEQUE SSI)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2060"/>
                </a:solidFill>
              </a:rPr>
              <a:t>Incentivos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Laborales</a:t>
            </a:r>
            <a:r>
              <a:rPr lang="en-US" b="1" dirty="0" smtClean="0">
                <a:solidFill>
                  <a:srgbClr val="002060"/>
                </a:solidFill>
              </a:rPr>
              <a:t> de </a:t>
            </a:r>
            <a:r>
              <a:rPr lang="en-US" b="1" dirty="0">
                <a:solidFill>
                  <a:srgbClr val="002060"/>
                </a:solidFill>
              </a:rPr>
              <a:t>SSI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10957"/>
          </a:xfrm>
        </p:spPr>
        <p:txBody>
          <a:bodyPr>
            <a:normAutofit fontScale="77500" lnSpcReduction="20000"/>
          </a:bodyPr>
          <a:lstStyle/>
          <a:p>
            <a:pPr lvl="1">
              <a:spcAft>
                <a:spcPts val="1200"/>
              </a:spcAft>
            </a:pPr>
            <a:r>
              <a:rPr lang="en-US" b="1" dirty="0" err="1" smtClean="0"/>
              <a:t>Gasto</a:t>
            </a:r>
            <a:r>
              <a:rPr lang="en-US" b="1" dirty="0" smtClean="0"/>
              <a:t> de </a:t>
            </a:r>
            <a:r>
              <a:rPr lang="en-US" b="1" dirty="0" err="1" smtClean="0"/>
              <a:t>Trabajo</a:t>
            </a:r>
            <a:r>
              <a:rPr lang="en-US" b="1" dirty="0" smtClean="0"/>
              <a:t> </a:t>
            </a:r>
            <a:r>
              <a:rPr lang="en-US" b="1" dirty="0" err="1" smtClean="0"/>
              <a:t>Relativo</a:t>
            </a:r>
            <a:r>
              <a:rPr lang="en-US" b="1" dirty="0" smtClean="0"/>
              <a:t> al </a:t>
            </a:r>
            <a:r>
              <a:rPr lang="en-US" b="1" dirty="0" err="1" smtClean="0"/>
              <a:t>Impedimento</a:t>
            </a:r>
            <a:r>
              <a:rPr lang="en-US" b="1" dirty="0" smtClean="0"/>
              <a:t> / Impairment </a:t>
            </a:r>
            <a:r>
              <a:rPr lang="en-US" b="1" dirty="0"/>
              <a:t>Related Work Expense(IRWE): </a:t>
            </a:r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especial que el </a:t>
            </a:r>
            <a:r>
              <a:rPr lang="en-US" dirty="0" err="1" smtClean="0"/>
              <a:t>beneficiario</a:t>
            </a:r>
            <a:r>
              <a:rPr lang="en-US" dirty="0" smtClean="0"/>
              <a:t> </a:t>
            </a:r>
            <a:r>
              <a:rPr lang="en-US" dirty="0" err="1" smtClean="0"/>
              <a:t>necesite</a:t>
            </a:r>
            <a:r>
              <a:rPr lang="en-US" dirty="0" smtClean="0"/>
              <a:t> para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incluir</a:t>
            </a:r>
            <a:r>
              <a:rPr lang="en-US" dirty="0" smtClean="0"/>
              <a:t>: </a:t>
            </a:r>
            <a:r>
              <a:rPr lang="en-US" dirty="0" err="1" smtClean="0"/>
              <a:t>acomodaciones</a:t>
            </a:r>
            <a:r>
              <a:rPr lang="en-US" dirty="0" smtClean="0"/>
              <a:t> o </a:t>
            </a:r>
            <a:r>
              <a:rPr lang="en-US" dirty="0" err="1" smtClean="0"/>
              <a:t>equipo</a:t>
            </a:r>
            <a:r>
              <a:rPr lang="en-US" dirty="0" smtClean="0"/>
              <a:t> especial de </a:t>
            </a:r>
            <a:r>
              <a:rPr lang="en-US" dirty="0" err="1" smtClean="0"/>
              <a:t>trabajo</a:t>
            </a:r>
            <a:r>
              <a:rPr lang="en-US" dirty="0" smtClean="0"/>
              <a:t>/</a:t>
            </a:r>
            <a:r>
              <a:rPr lang="en-US" dirty="0" err="1" smtClean="0"/>
              <a:t>viaje</a:t>
            </a:r>
            <a:r>
              <a:rPr lang="en-US" dirty="0" smtClean="0"/>
              <a:t>, </a:t>
            </a:r>
            <a:r>
              <a:rPr lang="en-US" dirty="0" err="1" smtClean="0"/>
              <a:t>copagos</a:t>
            </a:r>
            <a:r>
              <a:rPr lang="en-US" dirty="0" smtClean="0"/>
              <a:t> de </a:t>
            </a:r>
            <a:r>
              <a:rPr lang="en-US" dirty="0" err="1" smtClean="0"/>
              <a:t>medicamentos</a:t>
            </a:r>
            <a:r>
              <a:rPr lang="en-US" dirty="0" smtClean="0"/>
              <a:t>, </a:t>
            </a:r>
            <a:r>
              <a:rPr lang="en-US" dirty="0" err="1" smtClean="0"/>
              <a:t>aparatos</a:t>
            </a:r>
            <a:r>
              <a:rPr lang="en-US" dirty="0" smtClean="0"/>
              <a:t> </a:t>
            </a:r>
            <a:r>
              <a:rPr lang="en-US" dirty="0" err="1" smtClean="0"/>
              <a:t>médicos</a:t>
            </a:r>
            <a:r>
              <a:rPr lang="en-US" dirty="0" smtClean="0"/>
              <a:t>. El </a:t>
            </a:r>
            <a:r>
              <a:rPr lang="en-US" dirty="0" err="1" smtClean="0"/>
              <a:t>Seguro</a:t>
            </a:r>
            <a:r>
              <a:rPr lang="en-US" dirty="0" smtClean="0"/>
              <a:t> Social </a:t>
            </a:r>
            <a:r>
              <a:rPr lang="en-US" dirty="0" err="1" smtClean="0"/>
              <a:t>deberá</a:t>
            </a:r>
            <a:r>
              <a:rPr lang="en-US" dirty="0" smtClean="0"/>
              <a:t> </a:t>
            </a:r>
            <a:r>
              <a:rPr lang="en-US" dirty="0" err="1" smtClean="0"/>
              <a:t>aprobar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solicitudes antes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aplicadas</a:t>
            </a:r>
            <a:r>
              <a:rPr lang="en-US" dirty="0" smtClean="0"/>
              <a:t> y el </a:t>
            </a:r>
            <a:r>
              <a:rPr lang="en-US" dirty="0" err="1" smtClean="0"/>
              <a:t>beneficiario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que </a:t>
            </a:r>
            <a:r>
              <a:rPr lang="en-US" dirty="0" err="1" smtClean="0"/>
              <a:t>remitir</a:t>
            </a:r>
            <a:r>
              <a:rPr lang="en-US" dirty="0" smtClean="0"/>
              <a:t> </a:t>
            </a:r>
            <a:r>
              <a:rPr lang="en-US" dirty="0" err="1" smtClean="0"/>
              <a:t>recibos</a:t>
            </a:r>
            <a:r>
              <a:rPr lang="en-US" dirty="0" smtClean="0"/>
              <a:t> al final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para </a:t>
            </a:r>
            <a:r>
              <a:rPr lang="en-US" dirty="0" err="1" smtClean="0"/>
              <a:t>llevar</a:t>
            </a:r>
            <a:r>
              <a:rPr lang="en-US" dirty="0" smtClean="0"/>
              <a:t> la </a:t>
            </a:r>
            <a:r>
              <a:rPr lang="en-US" dirty="0" err="1" smtClean="0"/>
              <a:t>cuenta</a:t>
            </a:r>
            <a:r>
              <a:rPr lang="en-US" dirty="0" smtClean="0"/>
              <a:t>.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aprobados</a:t>
            </a:r>
            <a:r>
              <a:rPr lang="en-US" dirty="0" smtClean="0"/>
              <a:t> la </a:t>
            </a:r>
            <a:r>
              <a:rPr lang="en-US" dirty="0" err="1" smtClean="0"/>
              <a:t>mitad</a:t>
            </a:r>
            <a:r>
              <a:rPr lang="en-US" dirty="0" smtClean="0"/>
              <a:t> del </a:t>
            </a:r>
            <a:r>
              <a:rPr lang="en-US" dirty="0" err="1" smtClean="0"/>
              <a:t>costo</a:t>
            </a:r>
            <a:r>
              <a:rPr lang="en-US" dirty="0" smtClean="0"/>
              <a:t> total del </a:t>
            </a:r>
            <a:r>
              <a:rPr lang="en-US" dirty="0" err="1" smtClean="0"/>
              <a:t>artículo</a:t>
            </a:r>
            <a:r>
              <a:rPr lang="en-US" dirty="0" smtClean="0"/>
              <a:t> o </a:t>
            </a:r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deducidos</a:t>
            </a:r>
            <a:r>
              <a:rPr lang="en-US" dirty="0" smtClean="0"/>
              <a:t> del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del </a:t>
            </a:r>
            <a:r>
              <a:rPr lang="en-US" dirty="0" err="1" smtClean="0"/>
              <a:t>beneficiario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</a:t>
            </a:r>
            <a:r>
              <a:rPr lang="en-US" dirty="0" err="1" smtClean="0"/>
              <a:t>mes</a:t>
            </a:r>
            <a:r>
              <a:rPr lang="en-US" dirty="0" smtClean="0"/>
              <a:t> dado.</a:t>
            </a:r>
            <a:endParaRPr lang="en-US" b="1" dirty="0"/>
          </a:p>
          <a:p>
            <a:pPr lvl="1">
              <a:spcAft>
                <a:spcPts val="1200"/>
              </a:spcAft>
            </a:pPr>
            <a:r>
              <a:rPr lang="en-US" b="1" dirty="0" err="1" smtClean="0"/>
              <a:t>Exclusión</a:t>
            </a:r>
            <a:r>
              <a:rPr lang="en-US" b="1" dirty="0" smtClean="0"/>
              <a:t> de </a:t>
            </a:r>
            <a:r>
              <a:rPr lang="en-US" b="1" dirty="0" err="1" smtClean="0"/>
              <a:t>Ingreso</a:t>
            </a:r>
            <a:r>
              <a:rPr lang="en-US" b="1" dirty="0" smtClean="0"/>
              <a:t> de </a:t>
            </a:r>
            <a:r>
              <a:rPr lang="en-US" b="1" dirty="0" err="1" smtClean="0"/>
              <a:t>Estudiante</a:t>
            </a:r>
            <a:r>
              <a:rPr lang="en-US" b="1" dirty="0" smtClean="0"/>
              <a:t>—</a:t>
            </a:r>
            <a:r>
              <a:rPr lang="en-US" dirty="0"/>
              <a:t>U</a:t>
            </a:r>
            <a:r>
              <a:rPr lang="en-US" dirty="0" smtClean="0"/>
              <a:t>n </a:t>
            </a:r>
            <a:r>
              <a:rPr lang="en-US" dirty="0" err="1" smtClean="0"/>
              <a:t>estudiante</a:t>
            </a:r>
            <a:r>
              <a:rPr lang="en-US" dirty="0" smtClean="0"/>
              <a:t> que </a:t>
            </a:r>
            <a:r>
              <a:rPr lang="en-US" dirty="0" err="1" smtClean="0"/>
              <a:t>asiste</a:t>
            </a:r>
            <a:r>
              <a:rPr lang="en-US" dirty="0" smtClean="0"/>
              <a:t> </a:t>
            </a:r>
            <a:r>
              <a:rPr lang="en-US" dirty="0" err="1" smtClean="0"/>
              <a:t>regularmente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r>
              <a:rPr lang="en-US" dirty="0" smtClean="0"/>
              <a:t>, </a:t>
            </a:r>
            <a:r>
              <a:rPr lang="en-US" dirty="0" err="1" smtClean="0"/>
              <a:t>colegio</a:t>
            </a:r>
            <a:r>
              <a:rPr lang="en-US" dirty="0" smtClean="0"/>
              <a:t>, o </a:t>
            </a:r>
            <a:r>
              <a:rPr lang="en-US" dirty="0" err="1" smtClean="0"/>
              <a:t>universidad</a:t>
            </a:r>
            <a:r>
              <a:rPr lang="en-US" dirty="0" smtClean="0"/>
              <a:t>, o a un </a:t>
            </a:r>
            <a:r>
              <a:rPr lang="en-US" dirty="0" err="1" smtClean="0"/>
              <a:t>curso</a:t>
            </a:r>
            <a:r>
              <a:rPr lang="en-US" dirty="0" smtClean="0"/>
              <a:t> de </a:t>
            </a:r>
            <a:r>
              <a:rPr lang="en-US" dirty="0" err="1" smtClean="0"/>
              <a:t>entrenamiento</a:t>
            </a:r>
            <a:r>
              <a:rPr lang="en-US" dirty="0" smtClean="0"/>
              <a:t> </a:t>
            </a:r>
            <a:r>
              <a:rPr lang="en-US" dirty="0" err="1" smtClean="0"/>
              <a:t>técnico</a:t>
            </a:r>
            <a:r>
              <a:rPr lang="en-US" dirty="0" smtClean="0"/>
              <a:t> o </a:t>
            </a:r>
            <a:r>
              <a:rPr lang="en-US" dirty="0" err="1" smtClean="0"/>
              <a:t>vocacional</a:t>
            </a:r>
            <a:r>
              <a:rPr lang="en-US" dirty="0" smtClean="0"/>
              <a:t>,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ganancias</a:t>
            </a:r>
            <a:r>
              <a:rPr lang="en-US" dirty="0" smtClean="0"/>
              <a:t> </a:t>
            </a:r>
            <a:r>
              <a:rPr lang="en-US" dirty="0" err="1" smtClean="0"/>
              <a:t>limitadas</a:t>
            </a:r>
            <a:r>
              <a:rPr lang="en-US" dirty="0" smtClean="0"/>
              <a:t> que no se </a:t>
            </a:r>
            <a:r>
              <a:rPr lang="en-US" dirty="0" err="1" smtClean="0"/>
              <a:t>cuentan</a:t>
            </a:r>
            <a:r>
              <a:rPr lang="en-US" dirty="0" smtClean="0"/>
              <a:t> para </a:t>
            </a:r>
            <a:r>
              <a:rPr lang="en-US" dirty="0" err="1" smtClean="0"/>
              <a:t>su</a:t>
            </a:r>
            <a:r>
              <a:rPr lang="en-US" dirty="0"/>
              <a:t> </a:t>
            </a:r>
            <a:r>
              <a:rPr lang="en-US" dirty="0" err="1" smtClean="0"/>
              <a:t>beneficio</a:t>
            </a:r>
            <a:r>
              <a:rPr lang="en-US" dirty="0" smtClean="0"/>
              <a:t> de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Suplementario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(SSI). La </a:t>
            </a:r>
            <a:r>
              <a:rPr lang="en-US" dirty="0" err="1" smtClean="0"/>
              <a:t>máxima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ingreso</a:t>
            </a:r>
            <a:r>
              <a:rPr lang="en-US" dirty="0" smtClean="0"/>
              <a:t> de </a:t>
            </a:r>
            <a:r>
              <a:rPr lang="en-US" dirty="0" err="1" smtClean="0"/>
              <a:t>exclusión</a:t>
            </a:r>
            <a:r>
              <a:rPr lang="en-US" dirty="0" smtClean="0"/>
              <a:t> </a:t>
            </a:r>
            <a:r>
              <a:rPr lang="en-US" dirty="0" err="1" smtClean="0"/>
              <a:t>aplicable</a:t>
            </a:r>
            <a:r>
              <a:rPr lang="en-US" dirty="0" smtClean="0"/>
              <a:t> a un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/>
              <a:t>2017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/>
              <a:t>$1,790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más</a:t>
            </a:r>
            <a:r>
              <a:rPr lang="en-US" dirty="0" smtClean="0"/>
              <a:t> de </a:t>
            </a:r>
            <a:r>
              <a:rPr lang="en-US" dirty="0"/>
              <a:t>$7,200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el </a:t>
            </a:r>
            <a:r>
              <a:rPr lang="en-US" dirty="0"/>
              <a:t>2017.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Plan para </a:t>
            </a:r>
            <a:r>
              <a:rPr lang="en-US" b="1" dirty="0" err="1" smtClean="0"/>
              <a:t>Lograr</a:t>
            </a:r>
            <a:r>
              <a:rPr lang="en-US" b="1" dirty="0" smtClean="0"/>
              <a:t> Auto </a:t>
            </a:r>
            <a:r>
              <a:rPr lang="en-US" b="1" dirty="0" err="1" smtClean="0"/>
              <a:t>Ayuda</a:t>
            </a:r>
            <a:r>
              <a:rPr lang="en-US" b="1" dirty="0"/>
              <a:t> / Plan for Achieving Self Support </a:t>
            </a:r>
            <a:r>
              <a:rPr lang="en-US" dirty="0"/>
              <a:t>(PASS): </a:t>
            </a:r>
            <a:r>
              <a:rPr lang="en-US" dirty="0" smtClean="0"/>
              <a:t>La Ley del </a:t>
            </a:r>
            <a:r>
              <a:rPr lang="en-US" dirty="0" err="1" smtClean="0"/>
              <a:t>Seguro</a:t>
            </a:r>
            <a:r>
              <a:rPr lang="en-US" dirty="0" smtClean="0"/>
              <a:t> Social </a:t>
            </a:r>
            <a:r>
              <a:rPr lang="en-US" dirty="0" err="1" smtClean="0"/>
              <a:t>autoriza</a:t>
            </a:r>
            <a:r>
              <a:rPr lang="en-US" dirty="0" smtClean="0"/>
              <a:t> la </a:t>
            </a:r>
            <a:r>
              <a:rPr lang="en-US" dirty="0" err="1" smtClean="0"/>
              <a:t>exclusión</a:t>
            </a:r>
            <a:r>
              <a:rPr lang="en-US" dirty="0" smtClean="0"/>
              <a:t> del </a:t>
            </a:r>
            <a:r>
              <a:rPr lang="en-US" dirty="0" err="1" smtClean="0"/>
              <a:t>ingreso</a:t>
            </a:r>
            <a:r>
              <a:rPr lang="en-US" dirty="0" smtClean="0"/>
              <a:t> y </a:t>
            </a:r>
            <a:r>
              <a:rPr lang="en-US" dirty="0" err="1" smtClean="0"/>
              <a:t>recursos</a:t>
            </a:r>
            <a:r>
              <a:rPr lang="en-US" dirty="0" smtClean="0"/>
              <a:t> de un </a:t>
            </a:r>
            <a:r>
              <a:rPr lang="en-US" dirty="0" err="1" smtClean="0"/>
              <a:t>individuo</a:t>
            </a:r>
            <a:r>
              <a:rPr lang="en-US" dirty="0" smtClean="0"/>
              <a:t> con </a:t>
            </a:r>
            <a:r>
              <a:rPr lang="en-US" dirty="0" err="1" smtClean="0"/>
              <a:t>discapacidad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dicho</a:t>
            </a:r>
            <a:r>
              <a:rPr lang="en-US" dirty="0" smtClean="0"/>
              <a:t> </a:t>
            </a:r>
            <a:r>
              <a:rPr lang="en-US" dirty="0" err="1" smtClean="0"/>
              <a:t>individuo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el </a:t>
            </a:r>
            <a:r>
              <a:rPr lang="en-US" dirty="0" err="1" smtClean="0"/>
              <a:t>ingreso</a:t>
            </a:r>
            <a:r>
              <a:rPr lang="en-US" dirty="0" smtClean="0"/>
              <a:t> y </a:t>
            </a:r>
            <a:r>
              <a:rPr lang="en-US" dirty="0" err="1" smtClean="0"/>
              <a:t>recurso</a:t>
            </a:r>
            <a:r>
              <a:rPr lang="en-US" sz="1600" dirty="0" err="1" smtClean="0"/>
              <a:t>s</a:t>
            </a:r>
            <a:r>
              <a:rPr lang="en-US" sz="1600" dirty="0" smtClean="0"/>
              <a:t> para </a:t>
            </a:r>
            <a:r>
              <a:rPr lang="en-US" sz="1600" dirty="0" err="1" smtClean="0"/>
              <a:t>satisfacer</a:t>
            </a:r>
            <a:r>
              <a:rPr lang="en-US" sz="1600" dirty="0" smtClean="0"/>
              <a:t> un Plan </a:t>
            </a:r>
            <a:r>
              <a:rPr lang="en-US" sz="1600" dirty="0" err="1" smtClean="0"/>
              <a:t>aprobado</a:t>
            </a:r>
            <a:r>
              <a:rPr lang="en-US" sz="1600" dirty="0" smtClean="0"/>
              <a:t> para </a:t>
            </a:r>
            <a:r>
              <a:rPr lang="en-US" sz="1600" dirty="0" err="1" smtClean="0"/>
              <a:t>Lograr</a:t>
            </a:r>
            <a:r>
              <a:rPr lang="en-US" sz="1600" dirty="0" smtClean="0"/>
              <a:t> la Auto </a:t>
            </a:r>
            <a:r>
              <a:rPr lang="en-US" sz="1600" dirty="0" err="1" smtClean="0"/>
              <a:t>Ayuda</a:t>
            </a:r>
            <a:r>
              <a:rPr lang="en-US" sz="1600" dirty="0" smtClean="0"/>
              <a:t> </a:t>
            </a:r>
            <a:r>
              <a:rPr lang="en-US" dirty="0" smtClean="0"/>
              <a:t>(PASS). </a:t>
            </a:r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ingreso</a:t>
            </a:r>
            <a:r>
              <a:rPr lang="en-US" dirty="0" smtClean="0"/>
              <a:t> Ganado </a:t>
            </a:r>
            <a:r>
              <a:rPr lang="en-US" dirty="0" err="1" smtClean="0"/>
              <a:t>separado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un PASS no </a:t>
            </a:r>
            <a:r>
              <a:rPr lang="en-US" dirty="0" err="1" smtClean="0"/>
              <a:t>afecta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ingresos</a:t>
            </a:r>
            <a:r>
              <a:rPr lang="en-US" dirty="0" smtClean="0"/>
              <a:t> </a:t>
            </a:r>
            <a:r>
              <a:rPr lang="en-US" dirty="0" err="1" smtClean="0"/>
              <a:t>considerados</a:t>
            </a:r>
            <a:r>
              <a:rPr lang="en-US" dirty="0" smtClean="0"/>
              <a:t> para </a:t>
            </a:r>
            <a:r>
              <a:rPr lang="en-US" dirty="0" err="1" smtClean="0"/>
              <a:t>propósitos</a:t>
            </a:r>
            <a:r>
              <a:rPr lang="en-US" dirty="0" smtClean="0"/>
              <a:t> de </a:t>
            </a:r>
            <a:r>
              <a:rPr lang="en-US" dirty="0" err="1" smtClean="0"/>
              <a:t>determinar</a:t>
            </a:r>
            <a:r>
              <a:rPr lang="en-US" dirty="0" smtClean="0"/>
              <a:t> </a:t>
            </a:r>
            <a:r>
              <a:rPr lang="en-US" dirty="0" err="1" smtClean="0"/>
              <a:t>actividad</a:t>
            </a:r>
            <a:r>
              <a:rPr lang="en-US" dirty="0" smtClean="0"/>
              <a:t> de </a:t>
            </a:r>
            <a:r>
              <a:rPr lang="en-US" dirty="0" err="1" smtClean="0"/>
              <a:t>ganancia</a:t>
            </a:r>
            <a:r>
              <a:rPr lang="en-US" dirty="0" smtClean="0"/>
              <a:t> </a:t>
            </a:r>
            <a:r>
              <a:rPr lang="en-US" dirty="0" err="1" smtClean="0"/>
              <a:t>sustancial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b="1" dirty="0" smtClean="0"/>
              <a:t>Pago de </a:t>
            </a:r>
            <a:r>
              <a:rPr lang="en-US" b="1" dirty="0" err="1" smtClean="0"/>
              <a:t>Primas</a:t>
            </a:r>
            <a:r>
              <a:rPr lang="en-US" b="1" dirty="0" smtClean="0"/>
              <a:t> de </a:t>
            </a:r>
            <a:r>
              <a:rPr lang="en-US" b="1" dirty="0" err="1" smtClean="0"/>
              <a:t>Seguro</a:t>
            </a:r>
            <a:r>
              <a:rPr lang="en-US" b="1" dirty="0" smtClean="0"/>
              <a:t> </a:t>
            </a:r>
            <a:r>
              <a:rPr lang="en-US" b="1" dirty="0" err="1" smtClean="0"/>
              <a:t>Médico</a:t>
            </a:r>
            <a:r>
              <a:rPr lang="en-US" b="1" dirty="0" smtClean="0"/>
              <a:t>/ Health </a:t>
            </a:r>
            <a:r>
              <a:rPr lang="en-US" b="1" dirty="0"/>
              <a:t>Insurance Premium Payment (HIPP): </a:t>
            </a:r>
            <a:r>
              <a:rPr lang="en-US" altLang="en-US" dirty="0"/>
              <a:t>Medicaid </a:t>
            </a:r>
            <a:r>
              <a:rPr lang="en-US" altLang="en-US" dirty="0" err="1" smtClean="0"/>
              <a:t>pagará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seguro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médico</a:t>
            </a:r>
            <a:r>
              <a:rPr lang="en-US" altLang="en-US" dirty="0" smtClean="0"/>
              <a:t> de la </a:t>
            </a:r>
            <a:r>
              <a:rPr lang="en-US" altLang="en-US" dirty="0" err="1" smtClean="0"/>
              <a:t>familia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costo</a:t>
            </a:r>
            <a:r>
              <a:rPr lang="en-US" altLang="en-US" dirty="0" smtClean="0"/>
              <a:t> total de </a:t>
            </a:r>
            <a:r>
              <a:rPr lang="en-US" altLang="en-US" dirty="0" err="1" smtClean="0"/>
              <a:t>dicho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seguro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menor</a:t>
            </a:r>
            <a:r>
              <a:rPr lang="en-US" altLang="en-US" dirty="0" smtClean="0"/>
              <a:t> al </a:t>
            </a:r>
            <a:r>
              <a:rPr lang="en-US" altLang="en-US" dirty="0" err="1" smtClean="0"/>
              <a:t>costo</a:t>
            </a:r>
            <a:r>
              <a:rPr lang="en-US" altLang="en-US" dirty="0" smtClean="0"/>
              <a:t> total de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cuidado</a:t>
            </a:r>
            <a:r>
              <a:rPr lang="en-US" altLang="en-US" dirty="0" smtClean="0"/>
              <a:t> con </a:t>
            </a:r>
            <a:r>
              <a:rPr lang="en-US" altLang="en-US" dirty="0"/>
              <a:t>Medicaid. </a:t>
            </a:r>
            <a:r>
              <a:rPr lang="en-US" altLang="en-US" dirty="0" smtClean="0"/>
              <a:t>El </a:t>
            </a:r>
            <a:r>
              <a:rPr lang="en-US" altLang="en-US" dirty="0" err="1" smtClean="0"/>
              <a:t>costo</a:t>
            </a:r>
            <a:r>
              <a:rPr lang="en-US" altLang="en-US" dirty="0" smtClean="0"/>
              <a:t> total del </a:t>
            </a:r>
            <a:r>
              <a:rPr lang="en-US" altLang="en-US" dirty="0" err="1" smtClean="0"/>
              <a:t>seguro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privado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incluye</a:t>
            </a:r>
            <a:r>
              <a:rPr lang="en-US" altLang="en-US" dirty="0" smtClean="0"/>
              <a:t> prima, </a:t>
            </a:r>
            <a:r>
              <a:rPr lang="en-US" altLang="en-US" dirty="0" err="1" smtClean="0"/>
              <a:t>coaseguro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deducibles</a:t>
            </a:r>
            <a:r>
              <a:rPr lang="en-US" altLang="en-US" dirty="0" smtClean="0"/>
              <a:t>. Se </a:t>
            </a:r>
            <a:r>
              <a:rPr lang="en-US" altLang="en-US" dirty="0" err="1" smtClean="0"/>
              <a:t>reembolsará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aún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familia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entera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el plan</a:t>
            </a:r>
            <a:r>
              <a:rPr lang="en-US" altLang="en-US" dirty="0"/>
              <a:t>. </a:t>
            </a:r>
            <a:r>
              <a:rPr lang="en-US" altLang="en-US" dirty="0" smtClean="0"/>
              <a:t>Para saber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solicitar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llame</a:t>
            </a:r>
            <a:r>
              <a:rPr lang="en-US" altLang="en-US" dirty="0" smtClean="0"/>
              <a:t> al </a:t>
            </a:r>
            <a:r>
              <a:rPr lang="en-US" altLang="en-US" dirty="0"/>
              <a:t>1-800-440-0493.</a:t>
            </a:r>
          </a:p>
          <a:p>
            <a:pPr lvl="1"/>
            <a:endParaRPr lang="en-US" b="1" dirty="0"/>
          </a:p>
          <a:p>
            <a:pPr lvl="1">
              <a:spcAft>
                <a:spcPts val="1200"/>
              </a:spcAft>
            </a:pPr>
            <a:r>
              <a:rPr lang="en-US" b="1" dirty="0"/>
              <a:t>1619b </a:t>
            </a:r>
            <a:r>
              <a:rPr lang="en-US" b="1" dirty="0" smtClean="0"/>
              <a:t>y </a:t>
            </a:r>
            <a:r>
              <a:rPr lang="en-US" b="1" dirty="0" err="1" smtClean="0"/>
              <a:t>Compra</a:t>
            </a:r>
            <a:r>
              <a:rPr lang="en-US" b="1" dirty="0" smtClean="0"/>
              <a:t> de Medicaid: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conservar</a:t>
            </a:r>
            <a:r>
              <a:rPr lang="en-US" dirty="0" smtClean="0"/>
              <a:t> </a:t>
            </a:r>
            <a:r>
              <a:rPr lang="en-US" dirty="0"/>
              <a:t>Medicaid</a:t>
            </a:r>
            <a:endParaRPr lang="en-US" b="1" dirty="0"/>
          </a:p>
          <a:p>
            <a:pPr lvl="1">
              <a:spcAft>
                <a:spcPts val="1200"/>
              </a:spcAft>
            </a:pPr>
            <a:r>
              <a:rPr lang="en-US" b="1" dirty="0" err="1" smtClean="0"/>
              <a:t>Ganar</a:t>
            </a:r>
            <a:r>
              <a:rPr lang="en-US" b="1" dirty="0" smtClean="0"/>
              <a:t> </a:t>
            </a:r>
            <a:r>
              <a:rPr lang="en-US" b="1" dirty="0" err="1" smtClean="0"/>
              <a:t>créditos</a:t>
            </a:r>
            <a:r>
              <a:rPr lang="en-US" b="1" dirty="0" smtClean="0"/>
              <a:t> para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cuenta</a:t>
            </a:r>
            <a:r>
              <a:rPr lang="en-US" b="1" dirty="0" smtClean="0"/>
              <a:t> </a:t>
            </a:r>
            <a:r>
              <a:rPr lang="en-US" b="1" dirty="0" err="1" smtClean="0"/>
              <a:t>propia</a:t>
            </a:r>
            <a:r>
              <a:rPr lang="en-US" b="1" dirty="0" smtClean="0"/>
              <a:t> de OASDI</a:t>
            </a:r>
            <a:endParaRPr lang="en-US" b="1" dirty="0"/>
          </a:p>
          <a:p>
            <a:pPr lvl="1">
              <a:spcAft>
                <a:spcPts val="1200"/>
              </a:spcAft>
            </a:pPr>
            <a:r>
              <a:rPr lang="en-US" b="1" dirty="0" err="1" smtClean="0"/>
              <a:t>Pase</a:t>
            </a:r>
            <a:r>
              <a:rPr lang="en-US" b="1" dirty="0" smtClean="0"/>
              <a:t> para </a:t>
            </a:r>
            <a:r>
              <a:rPr lang="en-US" b="1" dirty="0" err="1" smtClean="0"/>
              <a:t>Trabajar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81025" y="6406357"/>
            <a:ext cx="7600950" cy="15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dirty="0"/>
              <a:t>CÓMO AFECTA EL TRABAJAR A</a:t>
            </a:r>
            <a:br>
              <a:rPr lang="en-US" b="1" dirty="0"/>
            </a:br>
            <a:r>
              <a:rPr lang="en-US" b="1" dirty="0">
                <a:solidFill>
                  <a:srgbClr val="002060"/>
                </a:solidFill>
              </a:rPr>
              <a:t>SSI</a:t>
            </a:r>
            <a:r>
              <a:rPr lang="en-US" b="1" dirty="0"/>
              <a:t> Versus </a:t>
            </a:r>
            <a:r>
              <a:rPr lang="en-US" b="1" dirty="0">
                <a:solidFill>
                  <a:srgbClr val="00B050"/>
                </a:solidFill>
              </a:rPr>
              <a:t>SSDI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695121"/>
            <a:ext cx="38862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2060"/>
                </a:solidFill>
              </a:rPr>
              <a:t>Ingreso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Suplementario</a:t>
            </a:r>
            <a:r>
              <a:rPr lang="en-US" b="1" dirty="0">
                <a:solidFill>
                  <a:srgbClr val="002060"/>
                </a:solidFill>
              </a:rPr>
              <a:t> de </a:t>
            </a:r>
            <a:r>
              <a:rPr lang="en-US" b="1" dirty="0" err="1" smtClean="0">
                <a:solidFill>
                  <a:srgbClr val="002060"/>
                </a:solidFill>
              </a:rPr>
              <a:t>Seguridad</a:t>
            </a:r>
            <a:r>
              <a:rPr lang="en-US" b="1" dirty="0" smtClean="0">
                <a:solidFill>
                  <a:srgbClr val="002060"/>
                </a:solidFill>
              </a:rPr>
              <a:t> / Supplemental </a:t>
            </a:r>
            <a:r>
              <a:rPr lang="en-US" b="1" dirty="0">
                <a:solidFill>
                  <a:srgbClr val="002060"/>
                </a:solidFill>
              </a:rPr>
              <a:t>Security Income (SSI)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SIEMPRE </a:t>
            </a:r>
            <a:r>
              <a:rPr lang="en-US" dirty="0" err="1">
                <a:solidFill>
                  <a:srgbClr val="002060"/>
                </a:solidFill>
              </a:rPr>
              <a:t>estará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mejor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trabajando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Por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cada</a:t>
            </a:r>
            <a:r>
              <a:rPr lang="en-US" dirty="0">
                <a:solidFill>
                  <a:srgbClr val="002060"/>
                </a:solidFill>
              </a:rPr>
              <a:t> 2 </a:t>
            </a:r>
            <a:r>
              <a:rPr lang="en-US" dirty="0" err="1">
                <a:solidFill>
                  <a:srgbClr val="002060"/>
                </a:solidFill>
              </a:rPr>
              <a:t>dólares</a:t>
            </a:r>
            <a:r>
              <a:rPr lang="en-US" dirty="0">
                <a:solidFill>
                  <a:srgbClr val="002060"/>
                </a:solidFill>
              </a:rPr>
              <a:t> que </a:t>
            </a:r>
            <a:r>
              <a:rPr lang="en-US" dirty="0" err="1">
                <a:solidFill>
                  <a:srgbClr val="002060"/>
                </a:solidFill>
              </a:rPr>
              <a:t>gane</a:t>
            </a:r>
            <a:r>
              <a:rPr lang="en-US" dirty="0">
                <a:solidFill>
                  <a:srgbClr val="002060"/>
                </a:solidFill>
              </a:rPr>
              <a:t>, SSA </a:t>
            </a:r>
            <a:r>
              <a:rPr lang="en-US" dirty="0" err="1">
                <a:solidFill>
                  <a:srgbClr val="002060"/>
                </a:solidFill>
              </a:rPr>
              <a:t>sólo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cuenta</a:t>
            </a:r>
            <a:r>
              <a:rPr lang="en-US" dirty="0">
                <a:solidFill>
                  <a:srgbClr val="002060"/>
                </a:solidFill>
              </a:rPr>
              <a:t> 1.  </a:t>
            </a:r>
          </a:p>
          <a:p>
            <a:r>
              <a:rPr lang="en-US" dirty="0" err="1">
                <a:solidFill>
                  <a:srgbClr val="002060"/>
                </a:solidFill>
              </a:rPr>
              <a:t>Necesita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aún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vigilar</a:t>
            </a:r>
            <a:r>
              <a:rPr lang="en-US" dirty="0">
                <a:solidFill>
                  <a:srgbClr val="002060"/>
                </a:solidFill>
              </a:rPr>
              <a:t> las </a:t>
            </a:r>
            <a:r>
              <a:rPr lang="en-US" dirty="0" err="1">
                <a:solidFill>
                  <a:srgbClr val="002060"/>
                </a:solidFill>
              </a:rPr>
              <a:t>limitaciones</a:t>
            </a:r>
            <a:r>
              <a:rPr lang="en-US" dirty="0">
                <a:solidFill>
                  <a:srgbClr val="002060"/>
                </a:solidFill>
              </a:rPr>
              <a:t> de </a:t>
            </a:r>
            <a:r>
              <a:rPr lang="en-US" dirty="0" err="1">
                <a:solidFill>
                  <a:srgbClr val="002060"/>
                </a:solidFill>
              </a:rPr>
              <a:t>recursos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Los </a:t>
            </a:r>
            <a:r>
              <a:rPr lang="en-US" dirty="0" err="1">
                <a:solidFill>
                  <a:srgbClr val="002060"/>
                </a:solidFill>
              </a:rPr>
              <a:t>cheques</a:t>
            </a:r>
            <a:r>
              <a:rPr lang="en-US" dirty="0">
                <a:solidFill>
                  <a:srgbClr val="002060"/>
                </a:solidFill>
              </a:rPr>
              <a:t> de SSI </a:t>
            </a:r>
            <a:r>
              <a:rPr lang="en-US" dirty="0" err="1">
                <a:solidFill>
                  <a:srgbClr val="002060"/>
                </a:solidFill>
              </a:rPr>
              <a:t>pueden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más</a:t>
            </a:r>
            <a:r>
              <a:rPr lang="en-US" dirty="0">
                <a:solidFill>
                  <a:srgbClr val="002060"/>
                </a:solidFill>
              </a:rPr>
              <a:t> altos o </a:t>
            </a:r>
            <a:r>
              <a:rPr lang="en-US" dirty="0" err="1">
                <a:solidFill>
                  <a:srgbClr val="002060"/>
                </a:solidFill>
              </a:rPr>
              <a:t>más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bajos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en</a:t>
            </a:r>
            <a:r>
              <a:rPr lang="en-US" dirty="0">
                <a:solidFill>
                  <a:srgbClr val="002060"/>
                </a:solidFill>
              </a:rPr>
              <a:t> base al </a:t>
            </a:r>
            <a:r>
              <a:rPr lang="en-US" dirty="0" err="1">
                <a:solidFill>
                  <a:srgbClr val="002060"/>
                </a:solidFill>
              </a:rPr>
              <a:t>ingreso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ganado</a:t>
            </a:r>
            <a:r>
              <a:rPr lang="en-US" dirty="0">
                <a:solidFill>
                  <a:srgbClr val="002060"/>
                </a:solidFill>
              </a:rPr>
              <a:t> o no </a:t>
            </a:r>
            <a:r>
              <a:rPr lang="en-US" dirty="0" err="1">
                <a:solidFill>
                  <a:srgbClr val="002060"/>
                </a:solidFill>
              </a:rPr>
              <a:t>ganado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r>
              <a:rPr lang="en-US" dirty="0" err="1">
                <a:solidFill>
                  <a:srgbClr val="002060"/>
                </a:solidFill>
              </a:rPr>
              <a:t>Vea</a:t>
            </a:r>
            <a:r>
              <a:rPr lang="en-US" dirty="0">
                <a:solidFill>
                  <a:srgbClr val="002060"/>
                </a:solidFill>
              </a:rPr>
              <a:t> la </a:t>
            </a:r>
            <a:r>
              <a:rPr lang="en-US" dirty="0" err="1">
                <a:solidFill>
                  <a:srgbClr val="002060"/>
                </a:solidFill>
              </a:rPr>
              <a:t>fórmula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en</a:t>
            </a:r>
            <a:r>
              <a:rPr lang="en-US" dirty="0">
                <a:solidFill>
                  <a:srgbClr val="002060"/>
                </a:solidFill>
              </a:rPr>
              <a:t> la sig. </a:t>
            </a:r>
            <a:r>
              <a:rPr lang="en-US" dirty="0" err="1">
                <a:solidFill>
                  <a:srgbClr val="002060"/>
                </a:solidFill>
              </a:rPr>
              <a:t>lámina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Hay </a:t>
            </a:r>
            <a:r>
              <a:rPr lang="en-US" dirty="0" err="1">
                <a:solidFill>
                  <a:srgbClr val="002060"/>
                </a:solidFill>
              </a:rPr>
              <a:t>incentivos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laborales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disponibles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1619b y </a:t>
            </a:r>
            <a:r>
              <a:rPr lang="en-US" dirty="0" err="1">
                <a:solidFill>
                  <a:srgbClr val="002060"/>
                </a:solidFill>
              </a:rPr>
              <a:t>Compra</a:t>
            </a:r>
            <a:r>
              <a:rPr lang="en-US" dirty="0">
                <a:solidFill>
                  <a:srgbClr val="002060"/>
                </a:solidFill>
              </a:rPr>
              <a:t> de Medicaid </a:t>
            </a:r>
            <a:r>
              <a:rPr lang="en-US" dirty="0" err="1">
                <a:solidFill>
                  <a:srgbClr val="002060"/>
                </a:solidFill>
              </a:rPr>
              <a:t>pueden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ayudar</a:t>
            </a:r>
            <a:r>
              <a:rPr lang="en-US" dirty="0">
                <a:solidFill>
                  <a:srgbClr val="002060"/>
                </a:solidFill>
              </a:rPr>
              <a:t> a </a:t>
            </a:r>
            <a:r>
              <a:rPr lang="en-US" dirty="0" err="1">
                <a:solidFill>
                  <a:srgbClr val="002060"/>
                </a:solidFill>
              </a:rPr>
              <a:t>mantener</a:t>
            </a:r>
            <a:r>
              <a:rPr lang="en-US" dirty="0">
                <a:solidFill>
                  <a:srgbClr val="002060"/>
                </a:solidFill>
              </a:rPr>
              <a:t> Medicaid </a:t>
            </a:r>
            <a:r>
              <a:rPr lang="en-US" dirty="0" err="1">
                <a:solidFill>
                  <a:srgbClr val="002060"/>
                </a:solidFill>
              </a:rPr>
              <a:t>aún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los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cheques</a:t>
            </a:r>
            <a:r>
              <a:rPr lang="en-US" dirty="0">
                <a:solidFill>
                  <a:srgbClr val="002060"/>
                </a:solidFill>
              </a:rPr>
              <a:t> de SSI </a:t>
            </a:r>
            <a:r>
              <a:rPr lang="en-US" dirty="0" err="1">
                <a:solidFill>
                  <a:srgbClr val="002060"/>
                </a:solidFill>
              </a:rPr>
              <a:t>vienen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en</a:t>
            </a:r>
            <a:r>
              <a:rPr lang="en-US" dirty="0">
                <a:solidFill>
                  <a:srgbClr val="002060"/>
                </a:solidFill>
              </a:rPr>
              <a:t> ceros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50" y="1664042"/>
            <a:ext cx="3886200" cy="4351338"/>
          </a:xfrm>
          <a:ln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</a:rPr>
              <a:t>Seguro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Discapacidad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>
                <a:solidFill>
                  <a:srgbClr val="00B050"/>
                </a:solidFill>
              </a:rPr>
              <a:t>Seguridad</a:t>
            </a:r>
            <a:r>
              <a:rPr lang="en-US" b="1" dirty="0">
                <a:solidFill>
                  <a:srgbClr val="00B050"/>
                </a:solidFill>
              </a:rPr>
              <a:t> Social / Social Security Disability Insurance (SSDI)</a:t>
            </a:r>
          </a:p>
          <a:p>
            <a:r>
              <a:rPr lang="en-US" dirty="0" err="1">
                <a:solidFill>
                  <a:srgbClr val="00B050"/>
                </a:solidFill>
              </a:rPr>
              <a:t>Programa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todo</a:t>
            </a:r>
            <a:r>
              <a:rPr lang="en-US" dirty="0">
                <a:solidFill>
                  <a:srgbClr val="00B050"/>
                </a:solidFill>
              </a:rPr>
              <a:t> o nada.  </a:t>
            </a:r>
          </a:p>
          <a:p>
            <a:r>
              <a:rPr lang="en-US" dirty="0" err="1">
                <a:solidFill>
                  <a:srgbClr val="00B050"/>
                </a:solidFill>
              </a:rPr>
              <a:t>Después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>
                <a:solidFill>
                  <a:srgbClr val="00B050"/>
                </a:solidFill>
              </a:rPr>
              <a:t>Trabajo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a </a:t>
            </a:r>
            <a:r>
              <a:rPr lang="en-US" dirty="0" err="1" smtClean="0">
                <a:solidFill>
                  <a:srgbClr val="00B050"/>
                </a:solidFill>
              </a:rPr>
              <a:t>Prueba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y </a:t>
            </a:r>
            <a:r>
              <a:rPr lang="en-US" dirty="0" err="1">
                <a:solidFill>
                  <a:srgbClr val="00B050"/>
                </a:solidFill>
              </a:rPr>
              <a:t>Período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>
                <a:solidFill>
                  <a:srgbClr val="00B050"/>
                </a:solidFill>
              </a:rPr>
              <a:t>Gracia</a:t>
            </a:r>
            <a:r>
              <a:rPr lang="en-US" dirty="0">
                <a:solidFill>
                  <a:srgbClr val="00B050"/>
                </a:solidFill>
              </a:rPr>
              <a:t> (un total </a:t>
            </a:r>
            <a:r>
              <a:rPr lang="en-US" dirty="0" err="1">
                <a:solidFill>
                  <a:srgbClr val="00B050"/>
                </a:solidFill>
              </a:rPr>
              <a:t>aproximado</a:t>
            </a:r>
            <a:r>
              <a:rPr lang="en-US" dirty="0">
                <a:solidFill>
                  <a:srgbClr val="00B050"/>
                </a:solidFill>
              </a:rPr>
              <a:t> de 1 </a:t>
            </a:r>
            <a:r>
              <a:rPr lang="en-US" dirty="0" err="1">
                <a:solidFill>
                  <a:srgbClr val="00B050"/>
                </a:solidFill>
              </a:rPr>
              <a:t>año</a:t>
            </a:r>
            <a:r>
              <a:rPr lang="en-US" dirty="0">
                <a:solidFill>
                  <a:srgbClr val="00B050"/>
                </a:solidFill>
              </a:rPr>
              <a:t>)—el </a:t>
            </a:r>
            <a:r>
              <a:rPr lang="en-US" dirty="0" err="1">
                <a:solidFill>
                  <a:srgbClr val="00B050"/>
                </a:solidFill>
              </a:rPr>
              <a:t>cheque</a:t>
            </a:r>
            <a:r>
              <a:rPr lang="en-US" dirty="0">
                <a:solidFill>
                  <a:srgbClr val="00B050"/>
                </a:solidFill>
              </a:rPr>
              <a:t> SSDI </a:t>
            </a:r>
            <a:r>
              <a:rPr lang="en-US" dirty="0" err="1">
                <a:solidFill>
                  <a:srgbClr val="00B050"/>
                </a:solidFill>
              </a:rPr>
              <a:t>puede</a:t>
            </a:r>
            <a:r>
              <a:rPr lang="en-US" dirty="0">
                <a:solidFill>
                  <a:srgbClr val="00B050"/>
                </a:solidFill>
              </a:rPr>
              <a:t> PARAR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lo </a:t>
            </a:r>
            <a:r>
              <a:rPr lang="en-US" dirty="0" err="1">
                <a:solidFill>
                  <a:srgbClr val="00B050"/>
                </a:solidFill>
              </a:rPr>
              <a:t>ganado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está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sobre</a:t>
            </a:r>
            <a:r>
              <a:rPr lang="en-US" dirty="0">
                <a:solidFill>
                  <a:srgbClr val="00B050"/>
                </a:solidFill>
              </a:rPr>
              <a:t> SGA 2017 = $1170</a:t>
            </a:r>
          </a:p>
          <a:p>
            <a:r>
              <a:rPr lang="en-US" dirty="0">
                <a:solidFill>
                  <a:srgbClr val="00B050"/>
                </a:solidFill>
              </a:rPr>
              <a:t>Hay </a:t>
            </a:r>
            <a:r>
              <a:rPr lang="en-US" dirty="0" err="1">
                <a:solidFill>
                  <a:srgbClr val="00B050"/>
                </a:solidFill>
              </a:rPr>
              <a:t>incentivos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laborales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disponibles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Medicare </a:t>
            </a:r>
            <a:r>
              <a:rPr lang="en-US" dirty="0" err="1">
                <a:solidFill>
                  <a:srgbClr val="00B050"/>
                </a:solidFill>
              </a:rPr>
              <a:t>puede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extenderse</a:t>
            </a:r>
            <a:r>
              <a:rPr lang="en-US" dirty="0">
                <a:solidFill>
                  <a:srgbClr val="00B050"/>
                </a:solidFill>
              </a:rPr>
              <a:t> a 93 </a:t>
            </a:r>
            <a:r>
              <a:rPr lang="en-US" dirty="0" err="1">
                <a:solidFill>
                  <a:srgbClr val="00B050"/>
                </a:solidFill>
              </a:rPr>
              <a:t>meses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una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vez</a:t>
            </a:r>
            <a:r>
              <a:rPr lang="en-US" dirty="0">
                <a:solidFill>
                  <a:srgbClr val="00B050"/>
                </a:solidFill>
              </a:rPr>
              <a:t> que sea </a:t>
            </a:r>
            <a:r>
              <a:rPr lang="en-US" dirty="0" err="1">
                <a:solidFill>
                  <a:srgbClr val="00B050"/>
                </a:solidFill>
              </a:rPr>
              <a:t>elegible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aún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cesan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los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beneficios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400800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91" y="152400"/>
            <a:ext cx="7886700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Incentivos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Laborales</a:t>
            </a:r>
            <a:r>
              <a:rPr lang="en-US" dirty="0" smtClean="0">
                <a:solidFill>
                  <a:srgbClr val="00B050"/>
                </a:solidFill>
              </a:rPr>
              <a:t> para SSDI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Trabajo</a:t>
            </a:r>
            <a:r>
              <a:rPr lang="en-US" b="1" dirty="0" smtClean="0"/>
              <a:t> a </a:t>
            </a:r>
            <a:r>
              <a:rPr lang="en-US" b="1" dirty="0" err="1" smtClean="0"/>
              <a:t>Prueba</a:t>
            </a:r>
            <a:r>
              <a:rPr lang="en-US" b="1" dirty="0" smtClean="0"/>
              <a:t>- </a:t>
            </a:r>
            <a:r>
              <a:rPr lang="en-US" dirty="0" smtClean="0"/>
              <a:t>Los </a:t>
            </a:r>
            <a:r>
              <a:rPr lang="en-US" dirty="0" err="1" smtClean="0"/>
              <a:t>primeros</a:t>
            </a:r>
            <a:r>
              <a:rPr lang="en-US" dirty="0" smtClean="0"/>
              <a:t> 9 </a:t>
            </a:r>
            <a:r>
              <a:rPr lang="en-US" dirty="0" err="1" smtClean="0"/>
              <a:t>meses</a:t>
            </a:r>
            <a:r>
              <a:rPr lang="en-US" dirty="0" smtClean="0"/>
              <a:t> de 60 </a:t>
            </a:r>
            <a:r>
              <a:rPr lang="en-US" dirty="0" err="1" smtClean="0"/>
              <a:t>contínuos</a:t>
            </a:r>
            <a:r>
              <a:rPr lang="en-US" dirty="0" smtClean="0"/>
              <a:t>. Un receptor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ganar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desee</a:t>
            </a:r>
            <a:r>
              <a:rPr lang="en-US" dirty="0" smtClean="0"/>
              <a:t> sin </a:t>
            </a:r>
            <a:r>
              <a:rPr lang="en-US" dirty="0" err="1" smtClean="0"/>
              <a:t>afectar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beneficios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 smtClean="0"/>
              <a:t> o </a:t>
            </a:r>
            <a:r>
              <a:rPr lang="en-US" dirty="0" err="1" smtClean="0"/>
              <a:t>médicos</a:t>
            </a:r>
            <a:r>
              <a:rPr lang="en-US" dirty="0" smtClean="0"/>
              <a:t>.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que </a:t>
            </a:r>
            <a:r>
              <a:rPr lang="en-US" dirty="0" err="1" smtClean="0"/>
              <a:t>gane</a:t>
            </a:r>
            <a:r>
              <a:rPr lang="en-US" dirty="0" smtClean="0"/>
              <a:t> 840.00 o </a:t>
            </a:r>
            <a:r>
              <a:rPr lang="en-US" dirty="0" err="1" smtClean="0"/>
              <a:t>más</a:t>
            </a:r>
            <a:r>
              <a:rPr lang="en-US" dirty="0" smtClean="0"/>
              <a:t> se </a:t>
            </a:r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a </a:t>
            </a:r>
            <a:r>
              <a:rPr lang="en-US" dirty="0" err="1" smtClean="0"/>
              <a:t>prueba</a:t>
            </a:r>
            <a:r>
              <a:rPr lang="en-US" dirty="0" smtClean="0"/>
              <a:t>.  </a:t>
            </a:r>
            <a:endParaRPr lang="en-US" dirty="0"/>
          </a:p>
          <a:p>
            <a:r>
              <a:rPr lang="en-US" b="1" dirty="0" err="1" smtClean="0"/>
              <a:t>Período</a:t>
            </a:r>
            <a:r>
              <a:rPr lang="en-US" b="1" dirty="0" smtClean="0"/>
              <a:t> de </a:t>
            </a:r>
            <a:r>
              <a:rPr lang="en-US" b="1" dirty="0" err="1" smtClean="0"/>
              <a:t>Gracia</a:t>
            </a:r>
            <a:r>
              <a:rPr lang="en-US" b="1" dirty="0" smtClean="0"/>
              <a:t>- </a:t>
            </a:r>
            <a:r>
              <a:rPr lang="en-US" dirty="0" err="1" smtClean="0"/>
              <a:t>Después</a:t>
            </a:r>
            <a:r>
              <a:rPr lang="en-US" dirty="0" smtClean="0"/>
              <a:t> que el </a:t>
            </a:r>
            <a:r>
              <a:rPr lang="en-US" dirty="0" err="1" smtClean="0"/>
              <a:t>trabajo</a:t>
            </a:r>
            <a:r>
              <a:rPr lang="en-US" dirty="0" smtClean="0"/>
              <a:t> a </a:t>
            </a:r>
            <a:r>
              <a:rPr lang="en-US" dirty="0" err="1" smtClean="0"/>
              <a:t>prueba</a:t>
            </a:r>
            <a:r>
              <a:rPr lang="en-US" dirty="0" smtClean="0"/>
              <a:t> se </a:t>
            </a:r>
            <a:r>
              <a:rPr lang="en-US" dirty="0" err="1" smtClean="0"/>
              <a:t>completa</a:t>
            </a:r>
            <a:r>
              <a:rPr lang="en-US" dirty="0" smtClean="0"/>
              <a:t> el </a:t>
            </a:r>
            <a:r>
              <a:rPr lang="en-US" dirty="0" err="1" smtClean="0"/>
              <a:t>individuo</a:t>
            </a:r>
            <a:r>
              <a:rPr lang="en-US" dirty="0" smtClean="0"/>
              <a:t> </a:t>
            </a:r>
            <a:r>
              <a:rPr lang="en-US" dirty="0" err="1" smtClean="0"/>
              <a:t>entra</a:t>
            </a:r>
            <a:r>
              <a:rPr lang="en-US" dirty="0" smtClean="0"/>
              <a:t> a un </a:t>
            </a:r>
            <a:r>
              <a:rPr lang="en-US" dirty="0" err="1" smtClean="0"/>
              <a:t>período</a:t>
            </a:r>
            <a:r>
              <a:rPr lang="en-US" dirty="0" smtClean="0"/>
              <a:t> de 36 </a:t>
            </a:r>
            <a:r>
              <a:rPr lang="en-US" dirty="0" err="1" smtClean="0"/>
              <a:t>meses</a:t>
            </a:r>
            <a:r>
              <a:rPr lang="en-US" dirty="0" smtClean="0"/>
              <a:t> </a:t>
            </a:r>
            <a:r>
              <a:rPr lang="en-US" dirty="0" err="1" smtClean="0"/>
              <a:t>contínuos</a:t>
            </a:r>
            <a:r>
              <a:rPr lang="en-US" dirty="0" smtClean="0"/>
              <a:t>, </a:t>
            </a:r>
            <a:r>
              <a:rPr lang="en-US" dirty="0" err="1" smtClean="0"/>
              <a:t>período</a:t>
            </a:r>
            <a:r>
              <a:rPr lang="en-US" dirty="0" smtClean="0"/>
              <a:t> </a:t>
            </a:r>
            <a:r>
              <a:rPr lang="en-US" dirty="0" err="1" smtClean="0"/>
              <a:t>extendido</a:t>
            </a:r>
            <a:r>
              <a:rPr lang="en-US" dirty="0" smtClean="0"/>
              <a:t> de </a:t>
            </a:r>
            <a:r>
              <a:rPr lang="en-US" dirty="0" err="1" smtClean="0"/>
              <a:t>elegibilidad</a:t>
            </a:r>
            <a:r>
              <a:rPr lang="en-US" dirty="0" smtClean="0"/>
              <a:t>. Los </a:t>
            </a:r>
            <a:r>
              <a:rPr lang="en-US" dirty="0" err="1" smtClean="0"/>
              <a:t>primeros</a:t>
            </a:r>
            <a:r>
              <a:rPr lang="en-US" dirty="0" smtClean="0"/>
              <a:t> </a:t>
            </a:r>
            <a:r>
              <a:rPr lang="en-US" dirty="0"/>
              <a:t>3 </a:t>
            </a:r>
            <a:r>
              <a:rPr lang="en-US" dirty="0" err="1" smtClean="0"/>
              <a:t>meses</a:t>
            </a:r>
            <a:r>
              <a:rPr lang="en-US" dirty="0" smtClean="0"/>
              <a:t> que </a:t>
            </a:r>
            <a:r>
              <a:rPr lang="en-US" dirty="0" err="1" smtClean="0"/>
              <a:t>ganen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del SGA </a:t>
            </a:r>
            <a:r>
              <a:rPr lang="en-US" dirty="0"/>
              <a:t>(1,170 </a:t>
            </a:r>
            <a:r>
              <a:rPr lang="en-US" dirty="0" smtClean="0"/>
              <a:t>no-</a:t>
            </a:r>
            <a:r>
              <a:rPr lang="en-US" dirty="0" err="1" smtClean="0"/>
              <a:t>invidentes</a:t>
            </a:r>
            <a:r>
              <a:rPr lang="en-US" dirty="0" smtClean="0"/>
              <a:t>/1,950 </a:t>
            </a:r>
            <a:r>
              <a:rPr lang="en-US" dirty="0" err="1" smtClean="0"/>
              <a:t>invidentes</a:t>
            </a:r>
            <a:r>
              <a:rPr lang="en-US" dirty="0" smtClean="0"/>
              <a:t>) se </a:t>
            </a:r>
            <a:r>
              <a:rPr lang="en-US" dirty="0" err="1" smtClean="0"/>
              <a:t>consideran</a:t>
            </a:r>
            <a:r>
              <a:rPr lang="en-US" dirty="0" smtClean="0"/>
              <a:t> </a:t>
            </a:r>
            <a:r>
              <a:rPr lang="en-US" dirty="0" err="1" smtClean="0"/>
              <a:t>período</a:t>
            </a:r>
            <a:r>
              <a:rPr lang="en-US" dirty="0" smtClean="0"/>
              <a:t> de </a:t>
            </a:r>
            <a:r>
              <a:rPr lang="en-US" dirty="0" err="1" smtClean="0"/>
              <a:t>gracia</a:t>
            </a:r>
            <a:r>
              <a:rPr lang="en-US" dirty="0" smtClean="0"/>
              <a:t> y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beneficios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 smtClean="0"/>
              <a:t> no se </a:t>
            </a:r>
            <a:r>
              <a:rPr lang="en-US" dirty="0" err="1" smtClean="0"/>
              <a:t>afectan</a:t>
            </a:r>
            <a:r>
              <a:rPr lang="en-US" dirty="0" smtClean="0"/>
              <a:t>.  </a:t>
            </a:r>
            <a:r>
              <a:rPr lang="en-US" dirty="0"/>
              <a:t>(2017) </a:t>
            </a:r>
          </a:p>
          <a:p>
            <a:r>
              <a:rPr lang="en-US" b="1" dirty="0" err="1" smtClean="0"/>
              <a:t>Período</a:t>
            </a:r>
            <a:r>
              <a:rPr lang="en-US" b="1" dirty="0" smtClean="0"/>
              <a:t> </a:t>
            </a:r>
            <a:r>
              <a:rPr lang="en-US" b="1" dirty="0" err="1" smtClean="0"/>
              <a:t>Extendido</a:t>
            </a:r>
            <a:r>
              <a:rPr lang="en-US" b="1" dirty="0" smtClean="0"/>
              <a:t> de </a:t>
            </a:r>
            <a:r>
              <a:rPr lang="en-US" b="1" dirty="0" err="1" smtClean="0"/>
              <a:t>Elegibilidad</a:t>
            </a:r>
            <a:r>
              <a:rPr lang="en-US" b="1" dirty="0" smtClean="0"/>
              <a:t>- </a:t>
            </a:r>
            <a:r>
              <a:rPr lang="en-US" dirty="0" err="1" smtClean="0"/>
              <a:t>Después</a:t>
            </a:r>
            <a:r>
              <a:rPr lang="en-US" dirty="0" smtClean="0"/>
              <a:t> que </a:t>
            </a:r>
            <a:r>
              <a:rPr lang="en-US" dirty="0" err="1" smtClean="0"/>
              <a:t>termina</a:t>
            </a:r>
            <a:r>
              <a:rPr lang="en-US" dirty="0" smtClean="0"/>
              <a:t> el </a:t>
            </a:r>
            <a:r>
              <a:rPr lang="en-US" dirty="0" err="1" smtClean="0"/>
              <a:t>período</a:t>
            </a:r>
            <a:r>
              <a:rPr lang="en-US" dirty="0" smtClean="0"/>
              <a:t> de </a:t>
            </a:r>
            <a:r>
              <a:rPr lang="en-US" dirty="0" err="1" smtClean="0"/>
              <a:t>gracia</a:t>
            </a:r>
            <a:r>
              <a:rPr lang="en-US" dirty="0" smtClean="0"/>
              <a:t> de 3 </a:t>
            </a:r>
            <a:r>
              <a:rPr lang="en-US" dirty="0" err="1" smtClean="0"/>
              <a:t>meses</a:t>
            </a:r>
            <a:r>
              <a:rPr lang="en-US" dirty="0" smtClean="0"/>
              <a:t>, </a:t>
            </a:r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que el </a:t>
            </a:r>
            <a:r>
              <a:rPr lang="en-US" dirty="0" err="1" smtClean="0"/>
              <a:t>beneficiario</a:t>
            </a:r>
            <a:r>
              <a:rPr lang="en-US" dirty="0" smtClean="0"/>
              <a:t> </a:t>
            </a:r>
            <a:r>
              <a:rPr lang="en-US" dirty="0" err="1" smtClean="0"/>
              <a:t>gane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del SGA no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elegible</a:t>
            </a:r>
            <a:r>
              <a:rPr lang="en-US" dirty="0" smtClean="0"/>
              <a:t> para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beneficios</a:t>
            </a:r>
            <a:r>
              <a:rPr lang="en-US" dirty="0" smtClean="0"/>
              <a:t> SSDI,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gana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del SGA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elegible</a:t>
            </a:r>
            <a:r>
              <a:rPr lang="en-US" dirty="0" smtClean="0"/>
              <a:t>.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/>
              <a:t>36 </a:t>
            </a:r>
            <a:r>
              <a:rPr lang="en-US" dirty="0" err="1" smtClean="0"/>
              <a:t>meses</a:t>
            </a:r>
            <a:r>
              <a:rPr lang="en-US" dirty="0" smtClean="0"/>
              <a:t> </a:t>
            </a:r>
            <a:r>
              <a:rPr lang="en-US" dirty="0"/>
              <a:t>SSA </a:t>
            </a:r>
            <a:r>
              <a:rPr lang="en-US" dirty="0" err="1" smtClean="0"/>
              <a:t>revisará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para </a:t>
            </a:r>
            <a:r>
              <a:rPr lang="en-US" dirty="0" err="1" smtClean="0"/>
              <a:t>determinar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ganancias</a:t>
            </a:r>
            <a:r>
              <a:rPr lang="en-US" dirty="0" smtClean="0"/>
              <a:t> </a:t>
            </a:r>
            <a:r>
              <a:rPr lang="en-US" dirty="0" err="1" smtClean="0"/>
              <a:t>promedio</a:t>
            </a:r>
            <a:r>
              <a:rPr lang="en-US" dirty="0" smtClean="0"/>
              <a:t> y </a:t>
            </a:r>
            <a:r>
              <a:rPr lang="en-US" dirty="0" err="1" smtClean="0"/>
              <a:t>decidir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continuará</a:t>
            </a:r>
            <a:r>
              <a:rPr lang="en-US" dirty="0" smtClean="0"/>
              <a:t> o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cerrado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err="1" smtClean="0"/>
              <a:t>Gasto</a:t>
            </a:r>
            <a:r>
              <a:rPr lang="en-US" b="1" dirty="0" smtClean="0"/>
              <a:t> de </a:t>
            </a:r>
            <a:r>
              <a:rPr lang="en-US" b="1" dirty="0" err="1" smtClean="0"/>
              <a:t>Trabajo</a:t>
            </a:r>
            <a:r>
              <a:rPr lang="en-US" b="1" dirty="0" smtClean="0"/>
              <a:t> </a:t>
            </a:r>
            <a:r>
              <a:rPr lang="en-US" b="1" dirty="0" err="1" smtClean="0"/>
              <a:t>Relativo</a:t>
            </a:r>
            <a:r>
              <a:rPr lang="en-US" b="1" dirty="0" smtClean="0"/>
              <a:t> al </a:t>
            </a:r>
            <a:r>
              <a:rPr lang="en-US" b="1" dirty="0" err="1" smtClean="0"/>
              <a:t>Impedimiento</a:t>
            </a:r>
            <a:r>
              <a:rPr lang="en-US" b="1" dirty="0" smtClean="0"/>
              <a:t> (IRWEs</a:t>
            </a:r>
            <a:r>
              <a:rPr lang="en-US" b="1" dirty="0"/>
              <a:t>)- </a:t>
            </a:r>
            <a:r>
              <a:rPr lang="en-US" dirty="0" err="1" smtClean="0"/>
              <a:t>igual</a:t>
            </a:r>
            <a:r>
              <a:rPr lang="en-US" dirty="0" smtClean="0"/>
              <a:t> que </a:t>
            </a:r>
            <a:r>
              <a:rPr lang="en-US" dirty="0" err="1" smtClean="0"/>
              <a:t>en</a:t>
            </a:r>
            <a:r>
              <a:rPr lang="en-US" dirty="0" smtClean="0"/>
              <a:t> SSI </a:t>
            </a:r>
            <a:r>
              <a:rPr lang="en-US" dirty="0" err="1" smtClean="0"/>
              <a:t>éstos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aplicarse</a:t>
            </a:r>
            <a:r>
              <a:rPr lang="en-US" dirty="0" smtClean="0"/>
              <a:t> a las </a:t>
            </a:r>
            <a:r>
              <a:rPr lang="en-US" dirty="0" err="1" smtClean="0"/>
              <a:t>ganancias</a:t>
            </a:r>
            <a:r>
              <a:rPr lang="en-US" dirty="0" smtClean="0"/>
              <a:t> </a:t>
            </a:r>
            <a:r>
              <a:rPr lang="en-US" dirty="0" err="1" smtClean="0"/>
              <a:t>brutas</a:t>
            </a:r>
            <a:r>
              <a:rPr lang="en-US" dirty="0" smtClean="0"/>
              <a:t>  para </a:t>
            </a:r>
            <a:r>
              <a:rPr lang="en-US" dirty="0" err="1" smtClean="0"/>
              <a:t>bajar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ingresos</a:t>
            </a:r>
            <a:r>
              <a:rPr lang="en-US" dirty="0" smtClean="0"/>
              <a:t> del </a:t>
            </a:r>
            <a:r>
              <a:rPr lang="en-US" dirty="0" err="1" smtClean="0"/>
              <a:t>beneficiario</a:t>
            </a:r>
            <a:r>
              <a:rPr lang="en-US" dirty="0" smtClean="0"/>
              <a:t> a </a:t>
            </a:r>
            <a:r>
              <a:rPr lang="en-US" dirty="0" err="1" smtClean="0"/>
              <a:t>menos</a:t>
            </a:r>
            <a:r>
              <a:rPr lang="en-US" dirty="0" smtClean="0"/>
              <a:t> del </a:t>
            </a:r>
            <a:r>
              <a:rPr lang="en-US" dirty="0"/>
              <a:t>SGA (1,170 </a:t>
            </a:r>
            <a:r>
              <a:rPr lang="en-US" dirty="0" smtClean="0"/>
              <a:t>no-</a:t>
            </a:r>
            <a:r>
              <a:rPr lang="en-US" dirty="0" err="1" smtClean="0"/>
              <a:t>invidente</a:t>
            </a:r>
            <a:r>
              <a:rPr lang="en-US" dirty="0" smtClean="0"/>
              <a:t>/ </a:t>
            </a:r>
            <a:r>
              <a:rPr lang="en-US" dirty="0"/>
              <a:t>1,950 </a:t>
            </a:r>
            <a:r>
              <a:rPr lang="en-US" dirty="0" err="1" smtClean="0"/>
              <a:t>invidente</a:t>
            </a:r>
            <a:r>
              <a:rPr lang="en-US" dirty="0" smtClean="0"/>
              <a:t>)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completar</a:t>
            </a:r>
            <a:r>
              <a:rPr lang="en-US" dirty="0" smtClean="0"/>
              <a:t> el </a:t>
            </a:r>
            <a:r>
              <a:rPr lang="en-US" dirty="0" err="1" smtClean="0"/>
              <a:t>período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a </a:t>
            </a:r>
            <a:r>
              <a:rPr lang="en-US" dirty="0" err="1" smtClean="0"/>
              <a:t>Prueba</a:t>
            </a:r>
            <a:r>
              <a:rPr lang="en-US" dirty="0" smtClean="0"/>
              <a:t>.  </a:t>
            </a:r>
            <a:r>
              <a:rPr lang="en-US" dirty="0"/>
              <a:t>(2017)</a:t>
            </a:r>
          </a:p>
          <a:p>
            <a:r>
              <a:rPr lang="en-US" b="1" dirty="0" err="1" smtClean="0"/>
              <a:t>Pase</a:t>
            </a:r>
            <a:r>
              <a:rPr lang="en-US" b="1" dirty="0" smtClean="0"/>
              <a:t> para </a:t>
            </a:r>
            <a:r>
              <a:rPr lang="en-US" b="1" dirty="0" err="1" smtClean="0"/>
              <a:t>Trabajar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5691" y="6292248"/>
            <a:ext cx="760095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Cuentas</a:t>
            </a:r>
            <a:r>
              <a:rPr lang="en-US" dirty="0" smtClean="0">
                <a:solidFill>
                  <a:srgbClr val="7030A0"/>
                </a:solidFill>
              </a:rPr>
              <a:t> ABLE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8909" y="1449280"/>
            <a:ext cx="8229600" cy="399256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Cuentas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ahorro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Ventajas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Impuestos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discapacidades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familias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estados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permiten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 se use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estados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Elegibilidad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discapacidades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significativas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comienzo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discapacidad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antes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cumplidos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edad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Fácil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$14,000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ahorro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máximo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aquellos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SSI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limitación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dinero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gastos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relacionados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discapacidad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contribuciones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cuenta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ABLE no son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deducibles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impuestos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ganancias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inversión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 son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sujetas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impuestos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mientras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 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dinero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 se tome de la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cuenta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usado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 “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gastos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calificados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discapacidad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."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www.ablenrc.org/about/what-are-able-accounts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(para saber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son las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cuentas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ABLE)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6417782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Reglas</a:t>
            </a:r>
            <a:r>
              <a:rPr lang="en-US" dirty="0" smtClean="0">
                <a:solidFill>
                  <a:srgbClr val="7030A0"/>
                </a:solidFill>
              </a:rPr>
              <a:t> para </a:t>
            </a:r>
            <a:r>
              <a:rPr lang="en-US" dirty="0" err="1" smtClean="0">
                <a:solidFill>
                  <a:srgbClr val="7030A0"/>
                </a:solidFill>
              </a:rPr>
              <a:t>Trabajar</a:t>
            </a:r>
            <a:r>
              <a:rPr lang="en-US" dirty="0" smtClean="0">
                <a:solidFill>
                  <a:srgbClr val="7030A0"/>
                </a:solidFill>
              </a:rPr>
              <a:t> y 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 err="1" smtClean="0">
                <a:solidFill>
                  <a:srgbClr val="7030A0"/>
                </a:solidFill>
              </a:rPr>
              <a:t>Obtener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Beneficios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61662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MUY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mantener</a:t>
            </a:r>
            <a:r>
              <a:rPr lang="en-US" dirty="0" smtClean="0"/>
              <a:t> a SSA </a:t>
            </a:r>
            <a:r>
              <a:rPr lang="en-US" dirty="0" err="1" smtClean="0"/>
              <a:t>actualizado</a:t>
            </a:r>
            <a:r>
              <a:rPr lang="en-US" dirty="0" smtClean="0"/>
              <a:t> de </a:t>
            </a:r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cambio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estatus</a:t>
            </a:r>
            <a:r>
              <a:rPr lang="en-US" dirty="0" smtClean="0"/>
              <a:t> de </a:t>
            </a:r>
            <a:r>
              <a:rPr lang="en-US" dirty="0" err="1" smtClean="0"/>
              <a:t>empleo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beneficiario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responsable</a:t>
            </a:r>
            <a:r>
              <a:rPr lang="en-US" dirty="0" smtClean="0"/>
              <a:t> de </a:t>
            </a:r>
            <a:r>
              <a:rPr lang="en-US" dirty="0" err="1" smtClean="0"/>
              <a:t>reportar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salarios</a:t>
            </a:r>
            <a:r>
              <a:rPr lang="en-US" dirty="0" smtClean="0"/>
              <a:t> a SSA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mes</a:t>
            </a:r>
            <a:r>
              <a:rPr lang="en-US" dirty="0" smtClean="0"/>
              <a:t> anterior </a:t>
            </a:r>
            <a:r>
              <a:rPr lang="en-US" dirty="0"/>
              <a:t>(</a:t>
            </a:r>
            <a:r>
              <a:rPr lang="en-US" dirty="0" err="1" smtClean="0"/>
              <a:t>ejemplo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marzo</a:t>
            </a:r>
            <a:r>
              <a:rPr lang="en-US" dirty="0" smtClean="0"/>
              <a:t> </a:t>
            </a:r>
            <a:r>
              <a:rPr lang="en-US" dirty="0"/>
              <a:t>10 </a:t>
            </a:r>
            <a:r>
              <a:rPr lang="en-US" dirty="0" err="1" smtClean="0"/>
              <a:t>reportar</a:t>
            </a:r>
            <a:r>
              <a:rPr lang="en-US" dirty="0" smtClean="0"/>
              <a:t> lo </a:t>
            </a:r>
            <a:r>
              <a:rPr lang="en-US" dirty="0" err="1" smtClean="0"/>
              <a:t>ganado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febrero</a:t>
            </a:r>
            <a:r>
              <a:rPr lang="en-US" dirty="0" smtClean="0"/>
              <a:t>). La </a:t>
            </a:r>
            <a:r>
              <a:rPr lang="en-US" dirty="0" err="1" smtClean="0"/>
              <a:t>mejor</a:t>
            </a:r>
            <a:r>
              <a:rPr lang="en-US" dirty="0" smtClean="0"/>
              <a:t> forma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llevar</a:t>
            </a:r>
            <a:r>
              <a:rPr lang="en-US" dirty="0" smtClean="0"/>
              <a:t> </a:t>
            </a:r>
            <a:r>
              <a:rPr lang="en-US" dirty="0" err="1" smtClean="0"/>
              <a:t>físicamente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recibos</a:t>
            </a:r>
            <a:r>
              <a:rPr lang="en-US" dirty="0" smtClean="0"/>
              <a:t> de </a:t>
            </a:r>
            <a:r>
              <a:rPr lang="en-US" dirty="0" err="1" smtClean="0"/>
              <a:t>pago</a:t>
            </a:r>
            <a:r>
              <a:rPr lang="en-US" dirty="0" smtClean="0"/>
              <a:t> a la </a:t>
            </a:r>
            <a:r>
              <a:rPr lang="en-US" dirty="0" err="1" smtClean="0"/>
              <a:t>oficina</a:t>
            </a:r>
            <a:r>
              <a:rPr lang="en-US" dirty="0" smtClean="0"/>
              <a:t> de campo local de SSA y que </a:t>
            </a:r>
            <a:r>
              <a:rPr lang="en-US" dirty="0" err="1" smtClean="0"/>
              <a:t>ahí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sellen</a:t>
            </a:r>
            <a:r>
              <a:rPr lang="en-US" dirty="0" smtClean="0"/>
              <a:t> con </a:t>
            </a:r>
            <a:r>
              <a:rPr lang="en-US" dirty="0" err="1" smtClean="0"/>
              <a:t>fecha</a:t>
            </a:r>
            <a:r>
              <a:rPr lang="en-US" dirty="0" smtClean="0"/>
              <a:t>; o </a:t>
            </a:r>
            <a:r>
              <a:rPr lang="en-US" dirty="0" err="1" smtClean="0"/>
              <a:t>enviarlos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certificado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Reportar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protección</a:t>
            </a:r>
            <a:r>
              <a:rPr lang="en-US" dirty="0" smtClean="0"/>
              <a:t> contra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 de </a:t>
            </a:r>
            <a:r>
              <a:rPr lang="en-US" dirty="0" err="1" smtClean="0"/>
              <a:t>sobrepago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que el </a:t>
            </a:r>
            <a:r>
              <a:rPr lang="en-US" dirty="0" err="1" smtClean="0"/>
              <a:t>beneficiario</a:t>
            </a:r>
            <a:r>
              <a:rPr lang="en-US" dirty="0" smtClean="0"/>
              <a:t> </a:t>
            </a:r>
            <a:r>
              <a:rPr lang="en-US" dirty="0" err="1" smtClean="0"/>
              <a:t>reciba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para el que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elegible</a:t>
            </a:r>
            <a:r>
              <a:rPr lang="en-US" dirty="0" smtClean="0"/>
              <a:t>. Se le </a:t>
            </a:r>
            <a:r>
              <a:rPr lang="en-US" dirty="0" err="1" smtClean="0"/>
              <a:t>requeriría</a:t>
            </a:r>
            <a:r>
              <a:rPr lang="en-US" dirty="0" smtClean="0"/>
              <a:t> que lo </a:t>
            </a:r>
            <a:r>
              <a:rPr lang="en-US" dirty="0" err="1" smtClean="0"/>
              <a:t>devuelva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Solicite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copia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BPQY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año</a:t>
            </a:r>
            <a:r>
              <a:rPr lang="en-US" dirty="0" smtClean="0"/>
              <a:t>. Los </a:t>
            </a:r>
            <a:r>
              <a:rPr lang="en-US" dirty="0" err="1" smtClean="0"/>
              <a:t>beneficiarios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solicitar</a:t>
            </a:r>
            <a:r>
              <a:rPr lang="en-US" dirty="0" smtClean="0"/>
              <a:t> un </a:t>
            </a:r>
            <a:r>
              <a:rPr lang="en-US" dirty="0"/>
              <a:t>BPQY </a:t>
            </a:r>
            <a:r>
              <a:rPr lang="en-US" dirty="0" err="1" smtClean="0"/>
              <a:t>contactando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oficina</a:t>
            </a:r>
            <a:r>
              <a:rPr lang="en-US" dirty="0" smtClean="0"/>
              <a:t> local, o al </a:t>
            </a:r>
            <a:r>
              <a:rPr lang="en-US" dirty="0"/>
              <a:t>1-800-772-1213.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6417782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¿</a:t>
            </a:r>
            <a:r>
              <a:rPr lang="en-US" altLang="en-US" b="1" dirty="0" err="1" smtClean="0"/>
              <a:t>Por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qué</a:t>
            </a:r>
            <a:r>
              <a:rPr lang="en-US" altLang="en-US" b="1" dirty="0" smtClean="0"/>
              <a:t> el </a:t>
            </a:r>
            <a:r>
              <a:rPr lang="en-US" altLang="en-US" b="1" dirty="0" err="1" smtClean="0"/>
              <a:t>Trabajo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es</a:t>
            </a:r>
            <a:r>
              <a:rPr lang="en-US" altLang="en-US" b="1" dirty="0" smtClean="0"/>
              <a:t> tan </a:t>
            </a:r>
            <a:r>
              <a:rPr lang="en-US" altLang="en-US" b="1" dirty="0" err="1"/>
              <a:t>I</a:t>
            </a:r>
            <a:r>
              <a:rPr lang="en-US" altLang="en-US" b="1" dirty="0" err="1" smtClean="0"/>
              <a:t>mportante</a:t>
            </a:r>
            <a:r>
              <a:rPr lang="en-US" alt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 err="1" smtClean="0">
                <a:solidFill>
                  <a:srgbClr val="867C4C"/>
                </a:solidFill>
              </a:rPr>
              <a:t>Seguridad</a:t>
            </a:r>
            <a:r>
              <a:rPr lang="en-US" altLang="en-US" sz="3200" b="1" dirty="0" smtClean="0">
                <a:solidFill>
                  <a:srgbClr val="867C4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867C4C"/>
                </a:solidFill>
              </a:rPr>
              <a:t>Financiera</a:t>
            </a:r>
            <a:endParaRPr lang="en-US" altLang="en-US" sz="3200" b="1" dirty="0">
              <a:solidFill>
                <a:srgbClr val="867C4C"/>
              </a:solidFill>
            </a:endParaRPr>
          </a:p>
          <a:p>
            <a:r>
              <a:rPr lang="en-US" altLang="en-US" sz="3200" b="1" dirty="0" err="1" smtClean="0">
                <a:solidFill>
                  <a:srgbClr val="867C4C"/>
                </a:solidFill>
              </a:rPr>
              <a:t>Retos</a:t>
            </a:r>
            <a:r>
              <a:rPr lang="en-US" altLang="en-US" sz="3200" b="1" dirty="0" smtClean="0">
                <a:solidFill>
                  <a:srgbClr val="867C4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867C4C"/>
                </a:solidFill>
              </a:rPr>
              <a:t>Personales</a:t>
            </a:r>
            <a:r>
              <a:rPr lang="en-US" altLang="en-US" sz="3200" b="1" dirty="0" smtClean="0">
                <a:solidFill>
                  <a:srgbClr val="867C4C"/>
                </a:solidFill>
              </a:rPr>
              <a:t> y </a:t>
            </a:r>
            <a:r>
              <a:rPr lang="en-US" altLang="en-US" sz="3200" b="1" dirty="0" err="1" smtClean="0">
                <a:solidFill>
                  <a:srgbClr val="867C4C"/>
                </a:solidFill>
              </a:rPr>
              <a:t>Crecimiento</a:t>
            </a:r>
            <a:endParaRPr lang="en-US" altLang="en-US" sz="3200" b="1" dirty="0">
              <a:solidFill>
                <a:srgbClr val="867C4C"/>
              </a:solidFill>
            </a:endParaRPr>
          </a:p>
          <a:p>
            <a:r>
              <a:rPr lang="en-US" altLang="en-US" sz="3200" b="1" dirty="0" err="1" smtClean="0">
                <a:solidFill>
                  <a:srgbClr val="867C4C"/>
                </a:solidFill>
              </a:rPr>
              <a:t>Desarrollo</a:t>
            </a:r>
            <a:r>
              <a:rPr lang="en-US" altLang="en-US" sz="3200" b="1" dirty="0" smtClean="0">
                <a:solidFill>
                  <a:srgbClr val="867C4C"/>
                </a:solidFill>
              </a:rPr>
              <a:t> de </a:t>
            </a:r>
            <a:r>
              <a:rPr lang="en-US" altLang="en-US" sz="3200" b="1" dirty="0" err="1" smtClean="0">
                <a:solidFill>
                  <a:srgbClr val="867C4C"/>
                </a:solidFill>
              </a:rPr>
              <a:t>amistades</a:t>
            </a:r>
            <a:r>
              <a:rPr lang="en-US" altLang="en-US" sz="3200" b="1" dirty="0" smtClean="0">
                <a:solidFill>
                  <a:srgbClr val="867C4C"/>
                </a:solidFill>
              </a:rPr>
              <a:t> y </a:t>
            </a:r>
            <a:r>
              <a:rPr lang="en-US" altLang="en-US" sz="3200" b="1" dirty="0" err="1" smtClean="0">
                <a:solidFill>
                  <a:srgbClr val="867C4C"/>
                </a:solidFill>
              </a:rPr>
              <a:t>relaciones</a:t>
            </a:r>
            <a:endParaRPr lang="en-US" altLang="en-US" sz="3200" b="1" dirty="0">
              <a:solidFill>
                <a:srgbClr val="867C4C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altLang="en-US" sz="2400" b="1" i="1" dirty="0" smtClean="0">
                <a:latin typeface="ITC Bookman Demi" pitchFamily="18" charset="0"/>
              </a:rPr>
              <a:t>El </a:t>
            </a:r>
            <a:r>
              <a:rPr lang="en-US" altLang="en-US" sz="2400" b="1" i="1" dirty="0" err="1" smtClean="0">
                <a:latin typeface="ITC Bookman Demi" pitchFamily="18" charset="0"/>
              </a:rPr>
              <a:t>trabajo</a:t>
            </a:r>
            <a:r>
              <a:rPr lang="en-US" altLang="en-US" sz="2400" b="1" i="1" dirty="0" smtClean="0">
                <a:latin typeface="ITC Bookman Demi" pitchFamily="18" charset="0"/>
              </a:rPr>
              <a:t> </a:t>
            </a:r>
            <a:r>
              <a:rPr lang="en-US" altLang="en-US" sz="2400" b="1" i="1" dirty="0" err="1" smtClean="0">
                <a:latin typeface="ITC Bookman Demi" pitchFamily="18" charset="0"/>
              </a:rPr>
              <a:t>es</a:t>
            </a:r>
            <a:r>
              <a:rPr lang="en-US" altLang="en-US" sz="2400" b="1" i="1" dirty="0" smtClean="0">
                <a:latin typeface="ITC Bookman Demi" pitchFamily="18" charset="0"/>
              </a:rPr>
              <a:t> </a:t>
            </a:r>
            <a:r>
              <a:rPr lang="en-US" altLang="en-US" sz="2400" b="1" i="1" dirty="0" err="1" smtClean="0">
                <a:latin typeface="ITC Bookman Demi" pitchFamily="18" charset="0"/>
              </a:rPr>
              <a:t>casi</a:t>
            </a:r>
            <a:r>
              <a:rPr lang="en-US" altLang="en-US" sz="2400" b="1" i="1" dirty="0" smtClean="0">
                <a:latin typeface="ITC Bookman Demi" pitchFamily="18" charset="0"/>
              </a:rPr>
              <a:t> </a:t>
            </a:r>
            <a:r>
              <a:rPr lang="en-US" altLang="en-US" sz="2400" b="1" i="1" dirty="0" err="1" smtClean="0">
                <a:latin typeface="ITC Bookman Demi" pitchFamily="18" charset="0"/>
              </a:rPr>
              <a:t>siempre</a:t>
            </a:r>
            <a:r>
              <a:rPr lang="en-US" altLang="en-US" sz="2400" b="1" i="1" dirty="0" smtClean="0">
                <a:latin typeface="ITC Bookman Demi" pitchFamily="18" charset="0"/>
              </a:rPr>
              <a:t> </a:t>
            </a:r>
            <a:r>
              <a:rPr lang="en-US" altLang="en-US" sz="2400" b="1" i="1" dirty="0" err="1" smtClean="0">
                <a:latin typeface="ITC Bookman Demi" pitchFamily="18" charset="0"/>
              </a:rPr>
              <a:t>una</a:t>
            </a:r>
            <a:r>
              <a:rPr lang="en-US" altLang="en-US" sz="2400" b="1" i="1" dirty="0" smtClean="0">
                <a:latin typeface="ITC Bookman Demi" pitchFamily="18" charset="0"/>
              </a:rPr>
              <a:t> parte central de la </a:t>
            </a:r>
            <a:r>
              <a:rPr lang="en-US" altLang="en-US" sz="2400" b="1" i="1" dirty="0" err="1" smtClean="0">
                <a:latin typeface="ITC Bookman Demi" pitchFamily="18" charset="0"/>
              </a:rPr>
              <a:t>vida</a:t>
            </a:r>
            <a:r>
              <a:rPr lang="en-US" altLang="en-US" sz="2400" b="1" i="1" dirty="0" smtClean="0">
                <a:latin typeface="ITC Bookman Demi" pitchFamily="18" charset="0"/>
              </a:rPr>
              <a:t> </a:t>
            </a:r>
            <a:r>
              <a:rPr lang="en-US" altLang="en-US" sz="2400" b="1" i="1" dirty="0" err="1" smtClean="0">
                <a:latin typeface="ITC Bookman Demi" pitchFamily="18" charset="0"/>
              </a:rPr>
              <a:t>adulta</a:t>
            </a:r>
            <a:r>
              <a:rPr lang="en-US" altLang="en-US" sz="2400" b="1" i="1" dirty="0" smtClean="0">
                <a:latin typeface="ITC Bookman Demi" pitchFamily="18" charset="0"/>
              </a:rPr>
              <a:t>.</a:t>
            </a:r>
            <a:endParaRPr lang="en-US" altLang="en-US" sz="2400" b="1" i="1" dirty="0">
              <a:latin typeface="ITC Bookman Demi" pitchFamily="18" charset="0"/>
            </a:endParaRPr>
          </a:p>
          <a:p>
            <a:endParaRPr lang="en-US" dirty="0"/>
          </a:p>
        </p:txBody>
      </p:sp>
      <p:pic>
        <p:nvPicPr>
          <p:cNvPr id="4" name="Picture 4" descr="j02962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67200"/>
            <a:ext cx="215485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8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7594D56-F41D-4BEF-949D-8EE821BC1F9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33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0" dirty="0" smtClean="0">
                <a:solidFill>
                  <a:schemeClr val="tx1"/>
                </a:solidFill>
              </a:rPr>
              <a:t>Ideas al Azar </a:t>
            </a:r>
            <a:r>
              <a:rPr lang="en-US" sz="4000" b="0" dirty="0" err="1" smtClean="0">
                <a:solidFill>
                  <a:schemeClr val="tx1"/>
                </a:solidFill>
              </a:rPr>
              <a:t>sobre</a:t>
            </a:r>
            <a:r>
              <a:rPr lang="en-US" sz="4000" b="0" dirty="0" smtClean="0">
                <a:solidFill>
                  <a:schemeClr val="tx1"/>
                </a:solidFill>
              </a:rPr>
              <a:t> </a:t>
            </a:r>
            <a:r>
              <a:rPr lang="en-US" sz="4000" b="0" dirty="0" err="1" smtClean="0">
                <a:solidFill>
                  <a:schemeClr val="tx1"/>
                </a:solidFill>
              </a:rPr>
              <a:t>Servicios</a:t>
            </a:r>
            <a:r>
              <a:rPr lang="en-US" sz="4000" b="0" dirty="0" smtClean="0">
                <a:solidFill>
                  <a:schemeClr val="tx1"/>
                </a:solidFill>
              </a:rPr>
              <a:t> para </a:t>
            </a:r>
            <a:r>
              <a:rPr lang="en-US" sz="4000" dirty="0" err="1" smtClean="0"/>
              <a:t>Adultos</a:t>
            </a:r>
            <a:r>
              <a:rPr lang="en-US" sz="4000" dirty="0" smtClean="0"/>
              <a:t> </a:t>
            </a:r>
            <a:r>
              <a:rPr lang="en-US" sz="4000" dirty="0" err="1" smtClean="0"/>
              <a:t>e</a:t>
            </a:r>
            <a:r>
              <a:rPr lang="en-US" sz="4000" b="0" dirty="0" err="1" smtClean="0">
                <a:solidFill>
                  <a:schemeClr val="tx1"/>
                </a:solidFill>
              </a:rPr>
              <a:t>n</a:t>
            </a:r>
            <a:r>
              <a:rPr lang="en-US" sz="4000" b="0" dirty="0" smtClean="0">
                <a:solidFill>
                  <a:schemeClr val="tx1"/>
                </a:solidFill>
              </a:rPr>
              <a:t> </a:t>
            </a:r>
            <a:r>
              <a:rPr lang="en-US" sz="4000" b="0" dirty="0">
                <a:solidFill>
                  <a:schemeClr val="tx1"/>
                </a:solidFill>
              </a:rPr>
              <a:t>Texas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4"/>
            <a:ext cx="7886700" cy="4729163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</a:pPr>
            <a:r>
              <a:rPr lang="en-US" sz="2500" b="1" dirty="0"/>
              <a:t>¡</a:t>
            </a:r>
            <a:r>
              <a:rPr lang="en-US" sz="2500" b="1" dirty="0" smtClean="0"/>
              <a:t>No </a:t>
            </a:r>
            <a:r>
              <a:rPr lang="en-US" sz="2500" b="1" dirty="0" err="1" smtClean="0"/>
              <a:t>estamos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más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en</a:t>
            </a:r>
            <a:r>
              <a:rPr lang="en-US" sz="2500" b="1" dirty="0" smtClean="0"/>
              <a:t> Kansas! o </a:t>
            </a:r>
            <a:r>
              <a:rPr lang="en-US" sz="2500" b="1" dirty="0"/>
              <a:t>Indiana, </a:t>
            </a:r>
            <a:r>
              <a:rPr lang="en-US" sz="2500" b="1" dirty="0" smtClean="0"/>
              <a:t>o </a:t>
            </a:r>
            <a:r>
              <a:rPr lang="en-US" sz="2500" b="1" dirty="0"/>
              <a:t>Virginia </a:t>
            </a:r>
            <a:r>
              <a:rPr lang="en-US" sz="2500" b="1" dirty="0" smtClean="0"/>
              <a:t>o….  </a:t>
            </a:r>
            <a:r>
              <a:rPr lang="en-US" sz="2500" b="1" dirty="0"/>
              <a:t>Texas </a:t>
            </a:r>
            <a:r>
              <a:rPr lang="en-US" sz="2500" b="1" dirty="0" err="1" smtClean="0"/>
              <a:t>es</a:t>
            </a:r>
            <a:r>
              <a:rPr lang="en-US" sz="2500" b="1" dirty="0" smtClean="0"/>
              <a:t> el </a:t>
            </a:r>
            <a:r>
              <a:rPr lang="en-US" sz="2500" b="1" dirty="0" err="1" smtClean="0"/>
              <a:t>número</a:t>
            </a:r>
            <a:r>
              <a:rPr lang="en-US" sz="2500" b="1" dirty="0" smtClean="0"/>
              <a:t> 50 </a:t>
            </a:r>
            <a:r>
              <a:rPr lang="en-US" sz="2500" b="1" dirty="0" err="1" smtClean="0"/>
              <a:t>en</a:t>
            </a:r>
            <a:r>
              <a:rPr lang="en-US" sz="2500" b="1" dirty="0" smtClean="0"/>
              <a:t> el </a:t>
            </a:r>
            <a:r>
              <a:rPr lang="en-US" sz="2500" b="1" dirty="0" err="1" smtClean="0"/>
              <a:t>país</a:t>
            </a:r>
            <a:r>
              <a:rPr lang="en-US" sz="2500" b="1" dirty="0" smtClean="0"/>
              <a:t> para personas </a:t>
            </a:r>
            <a:r>
              <a:rPr lang="en-US" sz="2500" b="1" dirty="0" err="1" smtClean="0"/>
              <a:t>adultas</a:t>
            </a:r>
            <a:r>
              <a:rPr lang="en-US" sz="2500" b="1" dirty="0" smtClean="0"/>
              <a:t> con IDD</a:t>
            </a:r>
            <a:endParaRPr lang="en-US" sz="2500" b="1" dirty="0"/>
          </a:p>
          <a:p>
            <a:pPr>
              <a:buClr>
                <a:schemeClr val="tx1"/>
              </a:buClr>
            </a:pPr>
            <a:r>
              <a:rPr lang="en-US" sz="2500" b="1" dirty="0" smtClean="0"/>
              <a:t>Durante la </a:t>
            </a:r>
            <a:r>
              <a:rPr lang="en-US" sz="2500" b="1" dirty="0" err="1" smtClean="0"/>
              <a:t>escuela</a:t>
            </a:r>
            <a:r>
              <a:rPr lang="en-US" sz="2500" b="1" dirty="0" smtClean="0"/>
              <a:t>—</a:t>
            </a:r>
            <a:r>
              <a:rPr lang="en-US" sz="2500" b="1" dirty="0" err="1" smtClean="0"/>
              <a:t>insista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en</a:t>
            </a:r>
            <a:r>
              <a:rPr lang="en-US" sz="2500" b="1" dirty="0" smtClean="0"/>
              <a:t> la mayor </a:t>
            </a:r>
            <a:r>
              <a:rPr lang="en-US" sz="2500" b="1" dirty="0" err="1" smtClean="0"/>
              <a:t>inclusión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posible</a:t>
            </a:r>
            <a:r>
              <a:rPr lang="en-US" sz="2500" b="1" dirty="0"/>
              <a:t>, </a:t>
            </a:r>
            <a:r>
              <a:rPr lang="en-US" sz="2500" b="1" dirty="0" err="1" smtClean="0"/>
              <a:t>así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como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asistencia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vocacional</a:t>
            </a:r>
            <a:r>
              <a:rPr lang="en-US" sz="2500" b="1" dirty="0" smtClean="0"/>
              <a:t>/</a:t>
            </a:r>
            <a:r>
              <a:rPr lang="en-US" sz="2500" b="1" dirty="0" err="1" smtClean="0"/>
              <a:t>entrenamiento</a:t>
            </a:r>
            <a:r>
              <a:rPr lang="en-US" sz="2500" b="1" dirty="0" smtClean="0"/>
              <a:t>/de </a:t>
            </a:r>
            <a:r>
              <a:rPr lang="en-US" sz="2500" b="1" dirty="0" err="1" smtClean="0"/>
              <a:t>empleo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en</a:t>
            </a:r>
            <a:r>
              <a:rPr lang="en-US" sz="2500" b="1" dirty="0" smtClean="0"/>
              <a:t> high </a:t>
            </a:r>
            <a:r>
              <a:rPr lang="en-US" sz="2500" b="1" dirty="0"/>
              <a:t>school </a:t>
            </a:r>
            <a:r>
              <a:rPr lang="en-US" sz="2500" b="1" dirty="0" smtClean="0"/>
              <a:t>y </a:t>
            </a:r>
            <a:r>
              <a:rPr lang="en-US" sz="2500" b="1" dirty="0" err="1" smtClean="0"/>
              <a:t>durante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veranos</a:t>
            </a:r>
            <a:endParaRPr lang="en-US" sz="2500" b="1" dirty="0"/>
          </a:p>
          <a:p>
            <a:pPr>
              <a:buClr>
                <a:schemeClr val="tx1"/>
              </a:buClr>
            </a:pPr>
            <a:r>
              <a:rPr lang="en-US" sz="2500" b="1" dirty="0" err="1" smtClean="0"/>
              <a:t>Apúntese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desde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hace</a:t>
            </a:r>
            <a:r>
              <a:rPr lang="en-US" sz="2500" b="1" dirty="0" smtClean="0"/>
              <a:t> 10 </a:t>
            </a:r>
            <a:r>
              <a:rPr lang="en-US" sz="2500" b="1" dirty="0" err="1" smtClean="0"/>
              <a:t>años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en</a:t>
            </a:r>
            <a:r>
              <a:rPr lang="en-US" sz="2500" b="1" dirty="0" smtClean="0"/>
              <a:t> las </a:t>
            </a:r>
            <a:r>
              <a:rPr lang="en-US" sz="2500" b="1" dirty="0" err="1" smtClean="0"/>
              <a:t>listas</a:t>
            </a:r>
            <a:r>
              <a:rPr lang="en-US" sz="2500" b="1" dirty="0" smtClean="0"/>
              <a:t> de </a:t>
            </a:r>
            <a:r>
              <a:rPr lang="en-US" sz="2500" b="1" dirty="0" err="1" smtClean="0"/>
              <a:t>espera</a:t>
            </a:r>
            <a:r>
              <a:rPr lang="en-US" sz="2500" b="1" dirty="0" smtClean="0"/>
              <a:t> para </a:t>
            </a:r>
            <a:r>
              <a:rPr lang="en-US" sz="2500" b="1" dirty="0" err="1" smtClean="0"/>
              <a:t>servicios</a:t>
            </a:r>
            <a:r>
              <a:rPr lang="en-US" sz="2500" b="1" dirty="0" smtClean="0"/>
              <a:t>….</a:t>
            </a:r>
            <a:endParaRPr lang="en-US" sz="2500" b="1" dirty="0"/>
          </a:p>
          <a:p>
            <a:pPr>
              <a:buClr>
                <a:schemeClr val="tx1"/>
              </a:buClr>
            </a:pPr>
            <a:r>
              <a:rPr lang="en-US" sz="2500" b="1" dirty="0" smtClean="0"/>
              <a:t>Si no </a:t>
            </a:r>
            <a:r>
              <a:rPr lang="en-US" sz="2500" b="1" dirty="0" err="1" smtClean="0"/>
              <a:t>está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familiarizado</a:t>
            </a:r>
            <a:r>
              <a:rPr lang="en-US" sz="2500" b="1" dirty="0" smtClean="0"/>
              <a:t> con </a:t>
            </a:r>
            <a:r>
              <a:rPr lang="en-US" sz="2500" b="1" dirty="0" err="1" smtClean="0"/>
              <a:t>todos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los</a:t>
            </a:r>
            <a:r>
              <a:rPr lang="en-US" sz="2500" b="1" dirty="0" smtClean="0"/>
              <a:t> waivers—</a:t>
            </a:r>
            <a:r>
              <a:rPr lang="en-US" sz="2500" b="1" dirty="0" err="1" smtClean="0"/>
              <a:t>familiarícese</a:t>
            </a:r>
            <a:r>
              <a:rPr lang="en-US" sz="2500" b="1" dirty="0" smtClean="0"/>
              <a:t> y </a:t>
            </a:r>
            <a:r>
              <a:rPr lang="en-US" sz="2500" b="1" dirty="0" err="1" smtClean="0"/>
              <a:t>anótese</a:t>
            </a:r>
            <a:r>
              <a:rPr lang="en-US" sz="2500" b="1" dirty="0" smtClean="0"/>
              <a:t> para </a:t>
            </a:r>
            <a:r>
              <a:rPr lang="en-US" sz="2500" b="1" dirty="0" err="1" smtClean="0"/>
              <a:t>todo</a:t>
            </a:r>
            <a:endParaRPr lang="en-US" sz="2500" b="1" dirty="0"/>
          </a:p>
          <a:p>
            <a:pPr>
              <a:buClr>
                <a:schemeClr val="tx1"/>
              </a:buClr>
            </a:pPr>
            <a:r>
              <a:rPr lang="en-US" sz="2500" b="1" dirty="0" smtClean="0"/>
              <a:t>Si no </a:t>
            </a:r>
            <a:r>
              <a:rPr lang="en-US" sz="2500" b="1" dirty="0" err="1" smtClean="0"/>
              <a:t>está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familiarizado</a:t>
            </a:r>
            <a:r>
              <a:rPr lang="en-US" sz="2500" b="1" dirty="0" smtClean="0"/>
              <a:t> con </a:t>
            </a:r>
            <a:r>
              <a:rPr lang="en-US" sz="2500" b="1" dirty="0" err="1" smtClean="0"/>
              <a:t>Rehabilitación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Vocacional</a:t>
            </a:r>
            <a:r>
              <a:rPr lang="en-US" sz="2500" b="1" dirty="0" smtClean="0"/>
              <a:t> </a:t>
            </a:r>
            <a:r>
              <a:rPr lang="en-US" sz="2500" b="1" dirty="0"/>
              <a:t>(TWC) </a:t>
            </a:r>
            <a:r>
              <a:rPr lang="en-US" sz="2500" b="1" dirty="0" smtClean="0"/>
              <a:t>—</a:t>
            </a:r>
            <a:r>
              <a:rPr lang="en-US" sz="2500" b="1" dirty="0" err="1" smtClean="0"/>
              <a:t>familiarícese</a:t>
            </a:r>
            <a:r>
              <a:rPr lang="en-US" sz="2500" b="1" dirty="0" smtClean="0"/>
              <a:t> y </a:t>
            </a:r>
            <a:r>
              <a:rPr lang="en-US" sz="2500" b="1" dirty="0" err="1" smtClean="0"/>
              <a:t>anótese</a:t>
            </a:r>
            <a:endParaRPr lang="en-US" sz="2500" b="1" dirty="0"/>
          </a:p>
          <a:p>
            <a:pPr>
              <a:buClr>
                <a:schemeClr val="tx1"/>
              </a:buClr>
            </a:pPr>
            <a:r>
              <a:rPr lang="en-US" sz="2500" b="1" dirty="0" err="1" smtClean="0"/>
              <a:t>Conviértase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en</a:t>
            </a:r>
            <a:r>
              <a:rPr lang="en-US" sz="2500" b="1" dirty="0" smtClean="0"/>
              <a:t> un “</a:t>
            </a:r>
            <a:r>
              <a:rPr lang="en-US" sz="2500" b="1" dirty="0" err="1" smtClean="0"/>
              <a:t>cliente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informado</a:t>
            </a:r>
            <a:r>
              <a:rPr lang="en-US" sz="2500" b="1" dirty="0" smtClean="0"/>
              <a:t>” de </a:t>
            </a:r>
            <a:r>
              <a:rPr lang="en-US" sz="2500" b="1" dirty="0" err="1" smtClean="0"/>
              <a:t>los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servicios</a:t>
            </a:r>
            <a:endParaRPr lang="en-US" sz="2500" b="1" dirty="0"/>
          </a:p>
          <a:p>
            <a:pPr>
              <a:buClr>
                <a:schemeClr val="tx1"/>
              </a:buClr>
            </a:pPr>
            <a:r>
              <a:rPr lang="en-US" sz="2500" b="1" dirty="0" err="1" smtClean="0"/>
              <a:t>Sepa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hechos</a:t>
            </a:r>
            <a:r>
              <a:rPr lang="en-US" sz="2500" b="1" dirty="0" smtClean="0"/>
              <a:t>—(</a:t>
            </a:r>
            <a:r>
              <a:rPr lang="en-US" sz="2500" b="1" dirty="0" err="1" smtClean="0"/>
              <a:t>como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es</a:t>
            </a:r>
            <a:r>
              <a:rPr lang="en-US" sz="2500" b="1" dirty="0" smtClean="0"/>
              <a:t> </a:t>
            </a:r>
            <a:r>
              <a:rPr lang="en-US" sz="2500" b="1" dirty="0"/>
              <a:t>YES, you can work and keep your </a:t>
            </a:r>
            <a:r>
              <a:rPr lang="en-US" sz="2500" b="1" dirty="0" smtClean="0"/>
              <a:t>SSI/SSDI - </a:t>
            </a:r>
            <a:r>
              <a:rPr lang="en-US" sz="2500" b="1" i="1" dirty="0" smtClean="0"/>
              <a:t>SI, </a:t>
            </a:r>
            <a:r>
              <a:rPr lang="en-US" sz="2500" b="1" i="1" dirty="0" err="1" smtClean="0"/>
              <a:t>puede</a:t>
            </a:r>
            <a:r>
              <a:rPr lang="en-US" sz="2500" b="1" i="1" dirty="0" smtClean="0"/>
              <a:t> </a:t>
            </a:r>
            <a:r>
              <a:rPr lang="en-US" sz="2500" b="1" i="1" dirty="0" err="1" smtClean="0"/>
              <a:t>trabajar</a:t>
            </a:r>
            <a:r>
              <a:rPr lang="en-US" sz="2500" b="1" i="1" dirty="0" smtClean="0"/>
              <a:t> y </a:t>
            </a:r>
            <a:r>
              <a:rPr lang="en-US" sz="2500" b="1" i="1" dirty="0" err="1" smtClean="0"/>
              <a:t>conservar</a:t>
            </a:r>
            <a:r>
              <a:rPr lang="en-US" sz="2500" b="1" i="1" dirty="0" smtClean="0"/>
              <a:t> </a:t>
            </a:r>
            <a:r>
              <a:rPr lang="en-US" sz="2500" b="1" i="1" dirty="0" err="1" smtClean="0"/>
              <a:t>su</a:t>
            </a:r>
            <a:r>
              <a:rPr lang="en-US" sz="2500" b="1" i="1" dirty="0" smtClean="0"/>
              <a:t> SSI/SSDI</a:t>
            </a:r>
            <a:r>
              <a:rPr lang="en-US" sz="2500" b="1" dirty="0" smtClean="0"/>
              <a:t>)</a:t>
            </a:r>
            <a:endParaRPr lang="en-US" sz="2500" b="1" dirty="0"/>
          </a:p>
          <a:p>
            <a:pPr>
              <a:buClr>
                <a:schemeClr val="tx1"/>
              </a:buClr>
            </a:pPr>
            <a:r>
              <a:rPr lang="en-US" sz="2500" b="1" dirty="0" smtClean="0"/>
              <a:t>A </a:t>
            </a:r>
            <a:r>
              <a:rPr lang="en-US" sz="2500" b="1" dirty="0" err="1" smtClean="0"/>
              <a:t>diferencia</a:t>
            </a:r>
            <a:r>
              <a:rPr lang="en-US" sz="2500" b="1" dirty="0" smtClean="0"/>
              <a:t> de </a:t>
            </a:r>
            <a:r>
              <a:rPr lang="en-US" sz="2500" b="1" dirty="0" err="1" smtClean="0"/>
              <a:t>los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servicios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en</a:t>
            </a:r>
            <a:r>
              <a:rPr lang="en-US" sz="2500" b="1" dirty="0" smtClean="0"/>
              <a:t> la </a:t>
            </a:r>
            <a:r>
              <a:rPr lang="en-US" sz="2500" b="1" dirty="0" err="1" smtClean="0"/>
              <a:t>escuela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muchos</a:t>
            </a:r>
            <a:r>
              <a:rPr lang="en-US" sz="2500" b="1" dirty="0" smtClean="0"/>
              <a:t> “</a:t>
            </a:r>
            <a:r>
              <a:rPr lang="en-US" sz="2500" b="1" dirty="0" err="1" smtClean="0"/>
              <a:t>servicios</a:t>
            </a:r>
            <a:r>
              <a:rPr lang="en-US" sz="2500" b="1" dirty="0" smtClean="0"/>
              <a:t> de </a:t>
            </a:r>
            <a:r>
              <a:rPr lang="en-US" sz="2500" b="1" dirty="0" err="1" smtClean="0"/>
              <a:t>adulto</a:t>
            </a:r>
            <a:r>
              <a:rPr lang="en-US" sz="2500" b="1" dirty="0" smtClean="0"/>
              <a:t>” no son </a:t>
            </a:r>
            <a:r>
              <a:rPr lang="en-US" sz="2500" b="1" dirty="0" err="1" smtClean="0"/>
              <a:t>obligatorios</a:t>
            </a:r>
            <a:r>
              <a:rPr lang="en-US" sz="2500" b="1" dirty="0" smtClean="0"/>
              <a:t>.  </a:t>
            </a:r>
            <a:r>
              <a:rPr lang="en-US" sz="2500" b="1" dirty="0" err="1" smtClean="0"/>
              <a:t>Usted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escoge</a:t>
            </a:r>
            <a:r>
              <a:rPr lang="en-US" sz="2500" b="1" dirty="0" smtClean="0"/>
              <a:t> a </a:t>
            </a:r>
            <a:r>
              <a:rPr lang="en-US" sz="2500" b="1" dirty="0" err="1" smtClean="0"/>
              <a:t>sus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proveedores</a:t>
            </a:r>
            <a:r>
              <a:rPr lang="en-US" sz="2500" b="1" dirty="0" smtClean="0"/>
              <a:t> Y </a:t>
            </a:r>
            <a:r>
              <a:rPr lang="en-US" sz="2500" b="1" dirty="0" err="1" smtClean="0"/>
              <a:t>ellos</a:t>
            </a:r>
            <a:r>
              <a:rPr lang="en-US" sz="2500" b="1" dirty="0" smtClean="0"/>
              <a:t> lo </a:t>
            </a:r>
            <a:r>
              <a:rPr lang="en-US" sz="2500" b="1" dirty="0" err="1" smtClean="0"/>
              <a:t>escogen</a:t>
            </a:r>
            <a:r>
              <a:rPr lang="en-US" sz="2500" b="1" dirty="0" smtClean="0"/>
              <a:t> a </a:t>
            </a:r>
            <a:r>
              <a:rPr lang="en-US" sz="2500" b="1" dirty="0" err="1" smtClean="0"/>
              <a:t>usted</a:t>
            </a:r>
            <a:r>
              <a:rPr lang="en-US" sz="2500" b="1" dirty="0" smtClean="0"/>
              <a:t>. </a:t>
            </a:r>
            <a:r>
              <a:rPr lang="en-US" sz="2500" b="1" dirty="0" err="1" smtClean="0"/>
              <a:t>Esto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todo</a:t>
            </a:r>
            <a:r>
              <a:rPr lang="en-US" sz="2500" b="1" dirty="0" smtClean="0"/>
              <a:t> un </a:t>
            </a:r>
            <a:r>
              <a:rPr lang="en-US" sz="2500" b="1" dirty="0" err="1" smtClean="0"/>
              <a:t>tipo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distinto</a:t>
            </a:r>
            <a:r>
              <a:rPr lang="en-US" sz="2500" b="1" dirty="0" smtClean="0"/>
              <a:t> de </a:t>
            </a:r>
            <a:r>
              <a:rPr lang="en-US" sz="2500" b="1" dirty="0" err="1" smtClean="0"/>
              <a:t>defensa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por</a:t>
            </a:r>
            <a:r>
              <a:rPr lang="en-US" sz="2500" b="1" dirty="0" smtClean="0"/>
              <a:t> parte de </a:t>
            </a:r>
            <a:r>
              <a:rPr lang="en-US" sz="2500" b="1" dirty="0" err="1" smtClean="0"/>
              <a:t>los</a:t>
            </a:r>
            <a:r>
              <a:rPr lang="en-US" sz="2500" b="1" dirty="0" smtClean="0"/>
              <a:t> padres</a:t>
            </a:r>
            <a:endParaRPr lang="en-US" sz="2500" b="1" dirty="0"/>
          </a:p>
          <a:p>
            <a:pPr>
              <a:buClr>
                <a:schemeClr val="tx1"/>
              </a:buClr>
            </a:pPr>
            <a:r>
              <a:rPr lang="en-US" sz="2500" b="1" dirty="0" smtClean="0"/>
              <a:t>Dese </a:t>
            </a:r>
            <a:r>
              <a:rPr lang="en-US" sz="2500" b="1" dirty="0" err="1" smtClean="0"/>
              <a:t>cuenta</a:t>
            </a:r>
            <a:r>
              <a:rPr lang="en-US" sz="2500" b="1" dirty="0" smtClean="0"/>
              <a:t> de que </a:t>
            </a:r>
            <a:r>
              <a:rPr lang="en-US" sz="2500" b="1" dirty="0" err="1" smtClean="0"/>
              <a:t>su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hijo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adulto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es</a:t>
            </a:r>
            <a:r>
              <a:rPr lang="en-US" sz="2500" b="1" dirty="0" smtClean="0"/>
              <a:t> a </a:t>
            </a:r>
            <a:r>
              <a:rPr lang="en-US" sz="2500" b="1" dirty="0" err="1" smtClean="0"/>
              <a:t>quien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están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enfocados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servicios</a:t>
            </a:r>
            <a:r>
              <a:rPr lang="en-US" sz="2500" b="1" dirty="0" smtClean="0"/>
              <a:t> (no </a:t>
            </a:r>
            <a:r>
              <a:rPr lang="en-US" sz="2500" b="1" dirty="0" err="1" smtClean="0"/>
              <a:t>necesariamente</a:t>
            </a:r>
            <a:r>
              <a:rPr lang="en-US" sz="2500" b="1" dirty="0" smtClean="0"/>
              <a:t> a lo que </a:t>
            </a:r>
            <a:r>
              <a:rPr lang="en-US" sz="2500" b="1" dirty="0" err="1" smtClean="0"/>
              <a:t>mamá</a:t>
            </a:r>
            <a:r>
              <a:rPr lang="en-US" sz="2500" b="1" dirty="0" smtClean="0"/>
              <a:t>/papa </a:t>
            </a:r>
            <a:r>
              <a:rPr lang="en-US" sz="2500" b="1" dirty="0" err="1" smtClean="0"/>
              <a:t>desean</a:t>
            </a:r>
            <a:r>
              <a:rPr lang="en-US" sz="2500" b="1" dirty="0" smtClean="0"/>
              <a:t>)</a:t>
            </a:r>
            <a:endParaRPr lang="en-US" sz="2500" b="1" dirty="0"/>
          </a:p>
          <a:p>
            <a:pPr>
              <a:buClr>
                <a:schemeClr val="tx1"/>
              </a:buClr>
            </a:pPr>
            <a:r>
              <a:rPr lang="en-US" sz="2500" b="1" dirty="0" err="1" smtClean="0"/>
              <a:t>Comprenda</a:t>
            </a:r>
            <a:r>
              <a:rPr lang="en-US" sz="2500" b="1" dirty="0" smtClean="0"/>
              <a:t> que </a:t>
            </a:r>
            <a:r>
              <a:rPr lang="en-US" sz="2500" b="1" dirty="0" err="1" smtClean="0"/>
              <a:t>todo</a:t>
            </a:r>
            <a:r>
              <a:rPr lang="en-US" sz="2500" b="1" dirty="0" smtClean="0"/>
              <a:t> </a:t>
            </a:r>
            <a:r>
              <a:rPr lang="en-US" sz="2500" b="1" smtClean="0"/>
              <a:t>el panorama de </a:t>
            </a:r>
            <a:r>
              <a:rPr lang="en-US" sz="2500" b="1" dirty="0" err="1" smtClean="0"/>
              <a:t>servicios</a:t>
            </a:r>
            <a:r>
              <a:rPr lang="en-US" sz="2500" b="1" dirty="0" smtClean="0"/>
              <a:t> para </a:t>
            </a:r>
            <a:r>
              <a:rPr lang="en-US" sz="2500" b="1" dirty="0" err="1" smtClean="0"/>
              <a:t>adultos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en</a:t>
            </a:r>
            <a:r>
              <a:rPr lang="en-US" sz="2500" b="1" dirty="0" smtClean="0"/>
              <a:t> Texas </a:t>
            </a:r>
            <a:r>
              <a:rPr lang="en-US" sz="2500" b="1" dirty="0" err="1" smtClean="0"/>
              <a:t>está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cambiando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por</a:t>
            </a:r>
            <a:r>
              <a:rPr lang="en-US" sz="2500" b="1" dirty="0" smtClean="0"/>
              <a:t> el </a:t>
            </a:r>
            <a:r>
              <a:rPr lang="en-US" sz="2500" b="1" dirty="0" err="1" smtClean="0"/>
              <a:t>paso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hacia</a:t>
            </a:r>
            <a:r>
              <a:rPr lang="en-US" sz="2500" b="1" dirty="0" smtClean="0"/>
              <a:t> el </a:t>
            </a:r>
            <a:r>
              <a:rPr lang="en-US" sz="2500" b="1" dirty="0" err="1" smtClean="0"/>
              <a:t>cuidado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administrado</a:t>
            </a:r>
            <a:r>
              <a:rPr lang="en-US" sz="2500" b="1" dirty="0" smtClean="0"/>
              <a:t> (Managed Care)</a:t>
            </a:r>
            <a:endParaRPr lang="en-US" sz="2500" b="1" dirty="0"/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sz="2400" b="1" dirty="0"/>
          </a:p>
          <a:p>
            <a:pPr marL="457200" indent="-45720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b="1" dirty="0"/>
          </a:p>
          <a:p>
            <a:pPr marL="0" indent="0" eaLnBrk="1" hangingPunct="1"/>
            <a:endParaRPr lang="en-US" dirty="0"/>
          </a:p>
        </p:txBody>
      </p:sp>
      <p:pic>
        <p:nvPicPr>
          <p:cNvPr id="4101" name="Picture 4" descr="S:\Arc Rebranding Docs\Extracted logo stuff\3. Logo Artwork - Chapter\JPG &amp; PNG Files MS Office\JPG Files Solid Backgrounds\Arc_GreaterHouston_Color_Pos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5316" y="274637"/>
            <a:ext cx="189156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38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7594D56-F41D-4BEF-949D-8EE821BC1F9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800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Clr>
                <a:schemeClr val="tx1"/>
              </a:buClr>
              <a:buNone/>
            </a:pPr>
            <a:endParaRPr lang="en-US" b="1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300" b="1" dirty="0" err="1" smtClean="0"/>
              <a:t>Misión</a:t>
            </a:r>
            <a:r>
              <a:rPr lang="en-US" sz="2300" b="1" dirty="0"/>
              <a:t>: </a:t>
            </a:r>
            <a:r>
              <a:rPr lang="en-US" sz="2300" dirty="0" smtClean="0"/>
              <a:t>El Arc </a:t>
            </a:r>
            <a:r>
              <a:rPr lang="en-US" sz="2300" dirty="0" err="1" smtClean="0"/>
              <a:t>promueve</a:t>
            </a:r>
            <a:r>
              <a:rPr lang="en-US" sz="2300" dirty="0" smtClean="0"/>
              <a:t> y </a:t>
            </a:r>
            <a:r>
              <a:rPr lang="en-US" sz="2300" dirty="0" err="1" smtClean="0"/>
              <a:t>protege</a:t>
            </a:r>
            <a:r>
              <a:rPr lang="en-US" sz="2300" dirty="0" smtClean="0"/>
              <a:t> </a:t>
            </a:r>
            <a:r>
              <a:rPr lang="en-US" sz="2300" dirty="0" err="1" smtClean="0"/>
              <a:t>los</a:t>
            </a:r>
            <a:r>
              <a:rPr lang="en-US" sz="2300" dirty="0" smtClean="0"/>
              <a:t> derechos </a:t>
            </a:r>
            <a:r>
              <a:rPr lang="en-US" sz="2300" dirty="0" err="1" smtClean="0"/>
              <a:t>humanos</a:t>
            </a:r>
            <a:r>
              <a:rPr lang="en-US" sz="2300" dirty="0" smtClean="0"/>
              <a:t> de la </a:t>
            </a:r>
            <a:r>
              <a:rPr lang="en-US" sz="2300" dirty="0" err="1" smtClean="0"/>
              <a:t>gente</a:t>
            </a:r>
            <a:r>
              <a:rPr lang="en-US" sz="2300" dirty="0" smtClean="0"/>
              <a:t> con </a:t>
            </a:r>
            <a:r>
              <a:rPr lang="en-US" sz="2300" dirty="0" err="1" smtClean="0"/>
              <a:t>discapacidades</a:t>
            </a:r>
            <a:r>
              <a:rPr lang="en-US" sz="2300" dirty="0" smtClean="0"/>
              <a:t> </a:t>
            </a:r>
            <a:r>
              <a:rPr lang="en-US" sz="2300" dirty="0" err="1" smtClean="0"/>
              <a:t>intelectuales</a:t>
            </a:r>
            <a:r>
              <a:rPr lang="en-US" sz="2300" dirty="0" smtClean="0"/>
              <a:t> y del </a:t>
            </a:r>
            <a:r>
              <a:rPr lang="en-US" sz="2300" dirty="0" err="1" smtClean="0"/>
              <a:t>desarrollo</a:t>
            </a:r>
            <a:r>
              <a:rPr lang="en-US" sz="2300" dirty="0" smtClean="0"/>
              <a:t> y </a:t>
            </a:r>
            <a:r>
              <a:rPr lang="en-US" sz="2300" dirty="0" err="1" smtClean="0"/>
              <a:t>activamente</a:t>
            </a:r>
            <a:r>
              <a:rPr lang="en-US" sz="2300" dirty="0" smtClean="0"/>
              <a:t> </a:t>
            </a:r>
            <a:r>
              <a:rPr lang="en-US" sz="2300" dirty="0" err="1" smtClean="0"/>
              <a:t>apoya</a:t>
            </a:r>
            <a:r>
              <a:rPr lang="en-US" sz="2300" dirty="0" smtClean="0"/>
              <a:t> </a:t>
            </a:r>
            <a:r>
              <a:rPr lang="en-US" sz="2300" dirty="0" err="1" smtClean="0"/>
              <a:t>su</a:t>
            </a:r>
            <a:r>
              <a:rPr lang="en-US" sz="2300" dirty="0" smtClean="0"/>
              <a:t> </a:t>
            </a:r>
            <a:r>
              <a:rPr lang="en-US" sz="2300" dirty="0" err="1" smtClean="0"/>
              <a:t>inclusión</a:t>
            </a:r>
            <a:r>
              <a:rPr lang="en-US" sz="2300" dirty="0" smtClean="0"/>
              <a:t> </a:t>
            </a:r>
            <a:r>
              <a:rPr lang="en-US" sz="2300" dirty="0" err="1" smtClean="0"/>
              <a:t>completa</a:t>
            </a:r>
            <a:r>
              <a:rPr lang="en-US" sz="2300" dirty="0" smtClean="0"/>
              <a:t> y </a:t>
            </a:r>
            <a:r>
              <a:rPr lang="en-US" sz="2300" dirty="0" err="1" smtClean="0"/>
              <a:t>su</a:t>
            </a:r>
            <a:r>
              <a:rPr lang="en-US" sz="2300" dirty="0" smtClean="0"/>
              <a:t> </a:t>
            </a:r>
            <a:r>
              <a:rPr lang="en-US" sz="2300" dirty="0" err="1" smtClean="0"/>
              <a:t>participación</a:t>
            </a:r>
            <a:r>
              <a:rPr lang="en-US" sz="2300" dirty="0" smtClean="0"/>
              <a:t> </a:t>
            </a:r>
            <a:r>
              <a:rPr lang="en-US" sz="2300" dirty="0" err="1" smtClean="0"/>
              <a:t>en</a:t>
            </a:r>
            <a:r>
              <a:rPr lang="en-US" sz="2300" dirty="0" smtClean="0"/>
              <a:t> la </a:t>
            </a:r>
            <a:r>
              <a:rPr lang="en-US" sz="2300" dirty="0" err="1" smtClean="0"/>
              <a:t>comunidad</a:t>
            </a:r>
            <a:r>
              <a:rPr lang="en-US" sz="2300" dirty="0" smtClean="0"/>
              <a:t> a lo largo de </a:t>
            </a:r>
            <a:r>
              <a:rPr lang="en-US" sz="2300" dirty="0" err="1" smtClean="0"/>
              <a:t>sus</a:t>
            </a:r>
            <a:r>
              <a:rPr lang="en-US" sz="2300" dirty="0" smtClean="0"/>
              <a:t> </a:t>
            </a:r>
            <a:r>
              <a:rPr lang="en-US" sz="2300" dirty="0" err="1" smtClean="0"/>
              <a:t>vidas</a:t>
            </a:r>
            <a:r>
              <a:rPr lang="en-US" sz="2300" dirty="0" smtClean="0"/>
              <a:t>.</a:t>
            </a:r>
            <a:endParaRPr lang="en-US" sz="2300" b="1" dirty="0"/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b="1" dirty="0"/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b="1" dirty="0" err="1" smtClean="0"/>
              <a:t>Estamos</a:t>
            </a:r>
            <a:r>
              <a:rPr lang="en-US" b="1" dirty="0" smtClean="0"/>
              <a:t> </a:t>
            </a:r>
            <a:r>
              <a:rPr lang="en-US" b="1" dirty="0" err="1" smtClean="0"/>
              <a:t>localizados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/>
              <a:t>3737 </a:t>
            </a:r>
            <a:r>
              <a:rPr lang="en-US" b="1" dirty="0" err="1"/>
              <a:t>Dacoma</a:t>
            </a:r>
            <a:r>
              <a:rPr lang="en-US" b="1" dirty="0"/>
              <a:t>, </a:t>
            </a:r>
            <a:r>
              <a:rPr lang="en-US" b="1" dirty="0" smtClean="0"/>
              <a:t>Suite </a:t>
            </a:r>
            <a:r>
              <a:rPr lang="en-US" b="1" dirty="0"/>
              <a:t>E  </a:t>
            </a:r>
            <a:r>
              <a:rPr lang="en-US" b="1" dirty="0" smtClean="0"/>
              <a:t>(</a:t>
            </a:r>
            <a:r>
              <a:rPr lang="en-US" b="1" dirty="0" err="1" smtClean="0"/>
              <a:t>en</a:t>
            </a:r>
            <a:r>
              <a:rPr lang="en-US" b="1" dirty="0" smtClean="0"/>
              <a:t> el </a:t>
            </a:r>
            <a:r>
              <a:rPr lang="en-US" b="1" dirty="0" err="1" smtClean="0"/>
              <a:t>edificio</a:t>
            </a:r>
            <a:r>
              <a:rPr lang="en-US" b="1" dirty="0" smtClean="0"/>
              <a:t> Northwest de </a:t>
            </a:r>
            <a:r>
              <a:rPr lang="en-US" b="1" dirty="0"/>
              <a:t>The Harris </a:t>
            </a:r>
            <a:r>
              <a:rPr lang="en-US" b="1" dirty="0" smtClean="0"/>
              <a:t>Center)</a:t>
            </a:r>
            <a:endParaRPr lang="en-US" b="1" dirty="0"/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b="1" dirty="0"/>
              <a:t>713-957-1600 www.aogh.org</a:t>
            </a:r>
          </a:p>
          <a:p>
            <a:pPr marL="0" indent="0" eaLnBrk="1" hangingPunct="1">
              <a:buClr>
                <a:schemeClr val="tx1"/>
              </a:buClr>
            </a:pPr>
            <a:endParaRPr lang="en-US" b="1" dirty="0"/>
          </a:p>
          <a:p>
            <a:pPr marL="0" indent="0" eaLnBrk="1" hangingPunct="1">
              <a:buClr>
                <a:schemeClr val="tx1"/>
              </a:buClr>
            </a:pPr>
            <a:r>
              <a:rPr lang="en-US" b="1" dirty="0"/>
              <a:t>Michelle Howard-Herbein, </a:t>
            </a:r>
            <a:r>
              <a:rPr lang="en-US" b="1" dirty="0" err="1" smtClean="0"/>
              <a:t>Directora</a:t>
            </a:r>
            <a:r>
              <a:rPr lang="en-US" b="1" dirty="0" smtClean="0"/>
              <a:t> </a:t>
            </a:r>
            <a:r>
              <a:rPr lang="en-US" b="1" dirty="0" err="1" smtClean="0"/>
              <a:t>Ejecutiva</a:t>
            </a:r>
            <a:endParaRPr lang="en-US" b="1" dirty="0"/>
          </a:p>
          <a:p>
            <a:pPr marL="0" indent="0" eaLnBrk="1" hangingPunct="1">
              <a:buClr>
                <a:schemeClr val="tx1"/>
              </a:buClr>
            </a:pPr>
            <a:r>
              <a:rPr lang="en-US" b="1" dirty="0"/>
              <a:t>Dory Clark, </a:t>
            </a:r>
            <a:r>
              <a:rPr lang="en-US" b="1" dirty="0" err="1" smtClean="0"/>
              <a:t>Directora</a:t>
            </a:r>
            <a:r>
              <a:rPr lang="en-US" b="1" dirty="0" smtClean="0"/>
              <a:t> </a:t>
            </a:r>
            <a:r>
              <a:rPr lang="en-US" b="1" dirty="0" err="1" smtClean="0"/>
              <a:t>Ejecutiva</a:t>
            </a:r>
            <a:r>
              <a:rPr lang="en-US" b="1" dirty="0" smtClean="0"/>
              <a:t> </a:t>
            </a:r>
            <a:r>
              <a:rPr lang="en-US" b="1" dirty="0" err="1" smtClean="0"/>
              <a:t>Asistente</a:t>
            </a:r>
            <a:r>
              <a:rPr lang="en-US" b="1" dirty="0" smtClean="0"/>
              <a:t>/</a:t>
            </a:r>
            <a:r>
              <a:rPr lang="en-US" b="1" dirty="0" err="1" smtClean="0"/>
              <a:t>Desarrollo</a:t>
            </a:r>
            <a:endParaRPr lang="en-US" b="1" dirty="0"/>
          </a:p>
          <a:p>
            <a:pPr marL="0" indent="0" eaLnBrk="1" hangingPunct="1">
              <a:buClr>
                <a:schemeClr val="tx1"/>
              </a:buClr>
            </a:pPr>
            <a:r>
              <a:rPr lang="en-US" b="1" dirty="0"/>
              <a:t>Deshara Goss, </a:t>
            </a:r>
            <a:r>
              <a:rPr lang="en-US" b="1" dirty="0" err="1" smtClean="0"/>
              <a:t>Directora</a:t>
            </a:r>
            <a:r>
              <a:rPr lang="en-US" b="1" dirty="0" smtClean="0"/>
              <a:t> de </a:t>
            </a:r>
            <a:r>
              <a:rPr lang="en-US" b="1" dirty="0" err="1" smtClean="0"/>
              <a:t>Programas</a:t>
            </a:r>
            <a:endParaRPr lang="en-US" b="1" dirty="0"/>
          </a:p>
          <a:p>
            <a:pPr marL="0" indent="0" eaLnBrk="1" hangingPunct="1">
              <a:buClr>
                <a:schemeClr val="tx1"/>
              </a:buClr>
            </a:pPr>
            <a:r>
              <a:rPr lang="en-US" b="1" dirty="0"/>
              <a:t>Dr. Karen Snead, </a:t>
            </a:r>
            <a:r>
              <a:rPr lang="en-US" b="1" dirty="0" err="1" smtClean="0"/>
              <a:t>Directora</a:t>
            </a:r>
            <a:r>
              <a:rPr lang="en-US" b="1" dirty="0" smtClean="0"/>
              <a:t> de </a:t>
            </a:r>
            <a:r>
              <a:rPr lang="en-US" b="1" dirty="0" err="1" smtClean="0"/>
              <a:t>Educación</a:t>
            </a:r>
            <a:endParaRPr lang="en-US" b="1" dirty="0"/>
          </a:p>
          <a:p>
            <a:pPr marL="0" indent="0" eaLnBrk="1" hangingPunct="1">
              <a:buClr>
                <a:schemeClr val="tx1"/>
              </a:buClr>
            </a:pPr>
            <a:r>
              <a:rPr lang="en-US" b="1" dirty="0"/>
              <a:t>Myrta Torres, </a:t>
            </a:r>
            <a:r>
              <a:rPr lang="en-US" b="1" dirty="0" err="1" smtClean="0"/>
              <a:t>Coordinadora</a:t>
            </a:r>
            <a:r>
              <a:rPr lang="en-US" b="1" dirty="0" smtClean="0"/>
              <a:t> de </a:t>
            </a:r>
            <a:r>
              <a:rPr lang="en-US" b="1" dirty="0" err="1" smtClean="0"/>
              <a:t>Divulgación</a:t>
            </a:r>
            <a:endParaRPr lang="en-US" b="1" dirty="0"/>
          </a:p>
          <a:p>
            <a:pPr marL="0" indent="0" eaLnBrk="1" hangingPunct="1">
              <a:buClr>
                <a:schemeClr val="tx1"/>
              </a:buClr>
            </a:pPr>
            <a:r>
              <a:rPr lang="en-US" b="1" dirty="0"/>
              <a:t>Toni Pompa-Rodriguez, </a:t>
            </a:r>
            <a:r>
              <a:rPr lang="en-US" b="1" dirty="0" err="1" smtClean="0"/>
              <a:t>Coordinadora</a:t>
            </a:r>
            <a:r>
              <a:rPr lang="en-US" b="1" dirty="0" smtClean="0"/>
              <a:t> de </a:t>
            </a:r>
            <a:r>
              <a:rPr lang="en-US" b="1" dirty="0" err="1" smtClean="0"/>
              <a:t>Divulgación</a:t>
            </a:r>
            <a:endParaRPr lang="en-US" b="1" dirty="0"/>
          </a:p>
          <a:p>
            <a:pPr marL="0" indent="0" eaLnBrk="1" hangingPunct="1">
              <a:buClr>
                <a:schemeClr val="tx1"/>
              </a:buClr>
            </a:pPr>
            <a:r>
              <a:rPr lang="en-US" b="1" dirty="0"/>
              <a:t>Irene </a:t>
            </a:r>
            <a:r>
              <a:rPr lang="en-US" b="1" dirty="0" err="1"/>
              <a:t>Gonzalas</a:t>
            </a:r>
            <a:r>
              <a:rPr lang="en-US" b="1" dirty="0"/>
              <a:t>, </a:t>
            </a:r>
            <a:r>
              <a:rPr lang="en-US" b="1" dirty="0" err="1" smtClean="0"/>
              <a:t>Asistente</a:t>
            </a:r>
            <a:r>
              <a:rPr lang="en-US" b="1" dirty="0" smtClean="0"/>
              <a:t> </a:t>
            </a:r>
            <a:r>
              <a:rPr lang="en-US" b="1" dirty="0" err="1" smtClean="0"/>
              <a:t>Administrativa</a:t>
            </a:r>
            <a:r>
              <a:rPr lang="en-US" b="1" dirty="0" smtClean="0"/>
              <a:t>/</a:t>
            </a:r>
            <a:r>
              <a:rPr lang="en-US" b="1" dirty="0" err="1" smtClean="0"/>
              <a:t>Coordinadora</a:t>
            </a:r>
            <a:r>
              <a:rPr lang="en-US" b="1" dirty="0" smtClean="0"/>
              <a:t> de </a:t>
            </a:r>
            <a:r>
              <a:rPr lang="en-US" b="1" dirty="0" err="1" smtClean="0"/>
              <a:t>Captación</a:t>
            </a:r>
            <a:endParaRPr lang="en-US" b="1" dirty="0"/>
          </a:p>
          <a:p>
            <a:pPr marL="0" indent="0" eaLnBrk="1" hangingPunct="1">
              <a:buClr>
                <a:schemeClr val="tx1"/>
              </a:buClr>
            </a:pPr>
            <a:r>
              <a:rPr lang="en-US" b="1" dirty="0"/>
              <a:t>+ 26 </a:t>
            </a:r>
            <a:r>
              <a:rPr lang="en-US" b="1" dirty="0" err="1" smtClean="0"/>
              <a:t>medio</a:t>
            </a:r>
            <a:r>
              <a:rPr lang="en-US" b="1" dirty="0" smtClean="0"/>
              <a:t> </a:t>
            </a:r>
            <a:r>
              <a:rPr lang="en-US" b="1" dirty="0" err="1" smtClean="0"/>
              <a:t>tiempo</a:t>
            </a:r>
            <a:r>
              <a:rPr lang="en-US" b="1" dirty="0" smtClean="0"/>
              <a:t>/staff de </a:t>
            </a:r>
            <a:r>
              <a:rPr lang="en-US" b="1" dirty="0" err="1" smtClean="0"/>
              <a:t>programas</a:t>
            </a:r>
            <a:r>
              <a:rPr lang="en-US" b="1" dirty="0" smtClean="0"/>
              <a:t> fin de </a:t>
            </a:r>
            <a:r>
              <a:rPr lang="en-US" b="1" dirty="0" err="1" smtClean="0"/>
              <a:t>semana</a:t>
            </a:r>
            <a:endParaRPr lang="en-US" b="1" dirty="0"/>
          </a:p>
          <a:p>
            <a:pPr marL="0" indent="0" eaLnBrk="1" hangingPunct="1">
              <a:buClr>
                <a:schemeClr val="tx1"/>
              </a:buClr>
            </a:pPr>
            <a:r>
              <a:rPr lang="en-US" b="1" dirty="0"/>
              <a:t>+ 75+++ </a:t>
            </a:r>
            <a:r>
              <a:rPr lang="en-US" b="1" dirty="0" err="1" smtClean="0"/>
              <a:t>voluntarios</a:t>
            </a:r>
            <a:r>
              <a:rPr lang="en-US" b="1" dirty="0" smtClean="0"/>
              <a:t>/</a:t>
            </a:r>
            <a:r>
              <a:rPr lang="en-US" b="1" dirty="0" err="1" smtClean="0"/>
              <a:t>contratistas</a:t>
            </a:r>
            <a:r>
              <a:rPr lang="en-US" b="1" dirty="0" smtClean="0"/>
              <a:t> para </a:t>
            </a:r>
            <a:r>
              <a:rPr lang="en-US" b="1" dirty="0" err="1" smtClean="0"/>
              <a:t>campamento</a:t>
            </a:r>
            <a:r>
              <a:rPr lang="en-US" b="1" dirty="0" smtClean="0"/>
              <a:t> de </a:t>
            </a:r>
            <a:r>
              <a:rPr lang="en-US" b="1" dirty="0" err="1" smtClean="0"/>
              <a:t>verano</a:t>
            </a:r>
            <a:r>
              <a:rPr lang="en-US" b="1" dirty="0" smtClean="0"/>
              <a:t>/</a:t>
            </a:r>
            <a:r>
              <a:rPr lang="en-US" b="1" dirty="0" err="1" smtClean="0"/>
              <a:t>programas</a:t>
            </a:r>
            <a:endParaRPr lang="en-US" b="1" dirty="0"/>
          </a:p>
        </p:txBody>
      </p:sp>
      <p:pic>
        <p:nvPicPr>
          <p:cNvPr id="4101" name="Picture 4" descr="S:\Arc Rebranding Docs\Extracted logo stuff\3. Logo Artwork - Chapter\JPG &amp; PNG Files MS Office\JPG Files Solid Backgrounds\Arc_GreaterHouston_Color_Pos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44464"/>
            <a:ext cx="2438400" cy="176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4400" y="72576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Arc of Greater Houston</a:t>
            </a:r>
          </a:p>
        </p:txBody>
      </p:sp>
    </p:spTree>
    <p:extLst>
      <p:ext uri="{BB962C8B-B14F-4D97-AF65-F5344CB8AC3E}">
        <p14:creationId xmlns:p14="http://schemas.microsoft.com/office/powerpoint/2010/main" val="10918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Arc of Greater Houston</a:t>
            </a:r>
          </a:p>
        </p:txBody>
      </p:sp>
      <p:pic>
        <p:nvPicPr>
          <p:cNvPr id="4" name="Picture 4" descr="S:\Arc Rebranding Docs\Extracted logo stuff\3. Logo Artwork - Chapter\JPG &amp; PNG Files MS Office\JPG Files Solid Backgrounds\Arc_GreaterHouston_Color_Pos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5316" y="274637"/>
            <a:ext cx="189156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Información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Referencia</a:t>
            </a:r>
            <a:r>
              <a:rPr lang="en-US" sz="2800" b="1" dirty="0" smtClean="0">
                <a:solidFill>
                  <a:srgbClr val="FF0000"/>
                </a:solidFill>
              </a:rPr>
              <a:t>, y </a:t>
            </a:r>
            <a:r>
              <a:rPr lang="en-US" sz="2800" b="1" dirty="0" err="1" smtClean="0">
                <a:solidFill>
                  <a:srgbClr val="FF0000"/>
                </a:solidFill>
              </a:rPr>
              <a:t>Conciencia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Pública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Entrenamiento</a:t>
            </a:r>
            <a:r>
              <a:rPr lang="en-US" sz="2800" b="1" dirty="0" smtClean="0">
                <a:solidFill>
                  <a:srgbClr val="FF0000"/>
                </a:solidFill>
              </a:rPr>
              <a:t> para </a:t>
            </a:r>
            <a:r>
              <a:rPr lang="en-US" sz="2800" b="1" dirty="0" err="1" smtClean="0">
                <a:solidFill>
                  <a:srgbClr val="FF0000"/>
                </a:solidFill>
              </a:rPr>
              <a:t>familias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Profesionales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y la </a:t>
            </a:r>
            <a:r>
              <a:rPr lang="en-US" sz="2800" b="1" dirty="0" err="1" smtClean="0">
                <a:solidFill>
                  <a:srgbClr val="FF0000"/>
                </a:solidFill>
              </a:rPr>
              <a:t>Comunidad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Defensa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Legislativa</a:t>
            </a:r>
            <a:r>
              <a:rPr lang="en-US" sz="2800" b="1" dirty="0" smtClean="0">
                <a:solidFill>
                  <a:srgbClr val="FF0000"/>
                </a:solidFill>
              </a:rPr>
              <a:t> y de </a:t>
            </a:r>
            <a:r>
              <a:rPr lang="en-US" sz="2800" b="1" dirty="0" err="1" smtClean="0">
                <a:solidFill>
                  <a:srgbClr val="FF0000"/>
                </a:solidFill>
              </a:rPr>
              <a:t>los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Sistemas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Defensa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Educacional</a:t>
            </a:r>
            <a:r>
              <a:rPr lang="en-US" sz="2800" b="1" dirty="0" smtClean="0">
                <a:solidFill>
                  <a:srgbClr val="FF0000"/>
                </a:solidFill>
              </a:rPr>
              <a:t>—PROGRAMA DERECHO A APRENDER (RIGHT TO LEARN)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Grupos</a:t>
            </a:r>
            <a:r>
              <a:rPr lang="en-US" sz="2800" b="1" dirty="0" smtClean="0">
                <a:solidFill>
                  <a:srgbClr val="FF0000"/>
                </a:solidFill>
              </a:rPr>
              <a:t> de </a:t>
            </a:r>
            <a:r>
              <a:rPr lang="en-US" sz="2800" b="1" dirty="0" err="1" smtClean="0">
                <a:solidFill>
                  <a:srgbClr val="FF0000"/>
                </a:solidFill>
              </a:rPr>
              <a:t>Apoyo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Programas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Sociales</a:t>
            </a:r>
            <a:r>
              <a:rPr lang="en-US" sz="2800" b="1" dirty="0" smtClean="0">
                <a:solidFill>
                  <a:srgbClr val="FF0000"/>
                </a:solidFill>
              </a:rPr>
              <a:t> y </a:t>
            </a:r>
            <a:r>
              <a:rPr lang="en-US" sz="2800" b="1" dirty="0" err="1" smtClean="0">
                <a:solidFill>
                  <a:srgbClr val="FF0000"/>
                </a:solidFill>
              </a:rPr>
              <a:t>Recreacionales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Sábado</a:t>
            </a:r>
            <a:r>
              <a:rPr lang="en-US" sz="2800" b="1" dirty="0" smtClean="0">
                <a:solidFill>
                  <a:srgbClr val="FF0000"/>
                </a:solidFill>
              </a:rPr>
              <a:t> de </a:t>
            </a:r>
            <a:r>
              <a:rPr lang="en-US" sz="2800" b="1" dirty="0" err="1" smtClean="0">
                <a:solidFill>
                  <a:srgbClr val="FF0000"/>
                </a:solidFill>
              </a:rPr>
              <a:t>Actividades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campamentos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vacaciones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danzas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mensuales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Programas</a:t>
            </a:r>
            <a:r>
              <a:rPr lang="en-US" sz="2800" b="1" dirty="0" smtClean="0">
                <a:solidFill>
                  <a:srgbClr val="FF0000"/>
                </a:solidFill>
              </a:rPr>
              <a:t> de Descanso/</a:t>
            </a:r>
            <a:r>
              <a:rPr lang="en-US" sz="2800" b="1" dirty="0" err="1" smtClean="0">
                <a:solidFill>
                  <a:srgbClr val="FF0000"/>
                </a:solidFill>
              </a:rPr>
              <a:t>Respiro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Sábados</a:t>
            </a:r>
            <a:r>
              <a:rPr lang="en-US" sz="2800" b="1" dirty="0" smtClean="0">
                <a:solidFill>
                  <a:srgbClr val="FF0000"/>
                </a:solidFill>
              </a:rPr>
              <a:t> y fines de </a:t>
            </a:r>
            <a:r>
              <a:rPr lang="en-US" sz="2800" b="1" dirty="0" err="1" smtClean="0">
                <a:solidFill>
                  <a:srgbClr val="FF0000"/>
                </a:solidFill>
              </a:rPr>
              <a:t>semana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completos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030A0"/>
                </a:solidFill>
              </a:rPr>
              <a:t>¡GRACIAS!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51338"/>
          </a:xfrm>
        </p:spPr>
        <p:txBody>
          <a:bodyPr rtlCol="0">
            <a:normAutofit/>
          </a:bodyPr>
          <a:lstStyle/>
          <a:p>
            <a:pPr marL="91440" indent="-91440" fontAlgn="auto"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573782"/>
            <a:ext cx="6324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Gran </a:t>
            </a:r>
            <a:r>
              <a:rPr lang="en-US" sz="2000" dirty="0" err="1" smtClean="0"/>
              <a:t>recurso</a:t>
            </a:r>
            <a:r>
              <a:rPr lang="en-US" sz="2000" dirty="0" smtClean="0"/>
              <a:t>/</a:t>
            </a:r>
            <a:r>
              <a:rPr lang="en-US" sz="2000" dirty="0" err="1" smtClean="0"/>
              <a:t>sitio</a:t>
            </a:r>
            <a:r>
              <a:rPr lang="en-US" sz="2000" dirty="0" smtClean="0"/>
              <a:t> web:  </a:t>
            </a:r>
            <a:r>
              <a:rPr lang="en-US" sz="2000" dirty="0">
                <a:hlinkClick r:id="rId2"/>
              </a:rPr>
              <a:t>www.ssa.gov</a:t>
            </a:r>
            <a:endParaRPr lang="en-US" sz="2000" dirty="0"/>
          </a:p>
          <a:p>
            <a:r>
              <a:rPr lang="en-US" sz="2000" dirty="0"/>
              <a:t>Redbook: </a:t>
            </a:r>
            <a:r>
              <a:rPr lang="en-US" sz="2000" dirty="0">
                <a:hlinkClick r:id="rId3"/>
              </a:rPr>
              <a:t>https://www.ssa.gov/redbook/</a:t>
            </a:r>
            <a:endParaRPr lang="en-US" sz="2000" dirty="0"/>
          </a:p>
          <a:p>
            <a:endParaRPr lang="en-US" dirty="0"/>
          </a:p>
          <a:p>
            <a:r>
              <a:rPr lang="en-US" dirty="0" err="1" smtClean="0"/>
              <a:t>Más</a:t>
            </a:r>
            <a:r>
              <a:rPr lang="en-US" dirty="0" smtClean="0"/>
              <a:t> info </a:t>
            </a:r>
            <a:r>
              <a:rPr lang="en-US" dirty="0" err="1" smtClean="0"/>
              <a:t>disponible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altLang="en-US" b="1" dirty="0"/>
              <a:t>1-800-772-1213 </a:t>
            </a:r>
            <a:endParaRPr lang="en-US" dirty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flipH="1">
            <a:off x="5562600" y="2441958"/>
            <a:ext cx="2438400" cy="1066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417782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dirty="0" err="1" smtClean="0"/>
              <a:t>Básicos</a:t>
            </a:r>
            <a:r>
              <a:rPr lang="en-US" b="1" dirty="0" smtClean="0"/>
              <a:t> y </a:t>
            </a:r>
            <a:r>
              <a:rPr lang="en-US" b="1" dirty="0" err="1" smtClean="0"/>
              <a:t>Definiciones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>
                <a:solidFill>
                  <a:srgbClr val="002060"/>
                </a:solidFill>
              </a:rPr>
              <a:t>SSI</a:t>
            </a:r>
            <a:r>
              <a:rPr lang="en-US" b="1" dirty="0"/>
              <a:t> Versus </a:t>
            </a:r>
            <a:r>
              <a:rPr lang="en-US" b="1" dirty="0">
                <a:solidFill>
                  <a:srgbClr val="00B050"/>
                </a:solidFill>
              </a:rPr>
              <a:t>SSDI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695121"/>
            <a:ext cx="38862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Ingreso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Suplementario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de </a:t>
            </a:r>
            <a:r>
              <a:rPr lang="en-US" b="1" dirty="0" err="1" smtClean="0">
                <a:solidFill>
                  <a:srgbClr val="002060"/>
                </a:solidFill>
              </a:rPr>
              <a:t>Seguridad</a:t>
            </a:r>
            <a:r>
              <a:rPr lang="en-US" b="1" dirty="0" smtClean="0">
                <a:solidFill>
                  <a:srgbClr val="002060"/>
                </a:solidFill>
              </a:rPr>
              <a:t> / Supplemental Security </a:t>
            </a:r>
            <a:r>
              <a:rPr lang="en-US" b="1" dirty="0">
                <a:solidFill>
                  <a:srgbClr val="002060"/>
                </a:solidFill>
              </a:rPr>
              <a:t>Income (SSI)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La </a:t>
            </a:r>
            <a:r>
              <a:rPr lang="en-US" dirty="0" err="1" smtClean="0">
                <a:solidFill>
                  <a:srgbClr val="002060"/>
                </a:solidFill>
              </a:rPr>
              <a:t>elegibilidad</a:t>
            </a:r>
            <a:r>
              <a:rPr lang="en-US" dirty="0" smtClean="0">
                <a:solidFill>
                  <a:srgbClr val="002060"/>
                </a:solidFill>
              </a:rPr>
              <a:t> se </a:t>
            </a:r>
            <a:r>
              <a:rPr lang="en-US" dirty="0" err="1" smtClean="0">
                <a:solidFill>
                  <a:srgbClr val="002060"/>
                </a:solidFill>
              </a:rPr>
              <a:t>basa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discapacidad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médica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documentada</a:t>
            </a:r>
            <a:r>
              <a:rPr lang="en-US" dirty="0" smtClean="0">
                <a:solidFill>
                  <a:srgbClr val="002060"/>
                </a:solidFill>
              </a:rPr>
              <a:t> Y </a:t>
            </a:r>
            <a:r>
              <a:rPr lang="en-US" dirty="0" err="1" smtClean="0">
                <a:solidFill>
                  <a:srgbClr val="002060"/>
                </a:solidFill>
              </a:rPr>
              <a:t>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límites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ingreso</a:t>
            </a:r>
            <a:r>
              <a:rPr lang="en-US" dirty="0" smtClean="0">
                <a:solidFill>
                  <a:srgbClr val="002060"/>
                </a:solidFill>
              </a:rPr>
              <a:t>/</a:t>
            </a:r>
            <a:r>
              <a:rPr lang="en-US" dirty="0" err="1" smtClean="0">
                <a:solidFill>
                  <a:srgbClr val="002060"/>
                </a:solidFill>
              </a:rPr>
              <a:t>recursos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Progama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bajo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ingreso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La </a:t>
            </a:r>
            <a:r>
              <a:rPr lang="en-US" dirty="0" err="1" smtClean="0">
                <a:solidFill>
                  <a:srgbClr val="002060"/>
                </a:solidFill>
              </a:rPr>
              <a:t>cantidad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Máxima</a:t>
            </a:r>
            <a:r>
              <a:rPr lang="en-US" dirty="0" smtClean="0">
                <a:solidFill>
                  <a:srgbClr val="002060"/>
                </a:solidFill>
              </a:rPr>
              <a:t> la dispone el </a:t>
            </a:r>
            <a:r>
              <a:rPr lang="en-US" dirty="0" err="1" smtClean="0">
                <a:solidFill>
                  <a:srgbClr val="002060"/>
                </a:solidFill>
              </a:rPr>
              <a:t>gobierno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Tasa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Beneficio</a:t>
            </a:r>
            <a:r>
              <a:rPr lang="en-US" dirty="0" smtClean="0">
                <a:solidFill>
                  <a:srgbClr val="002060"/>
                </a:solidFill>
              </a:rPr>
              <a:t> Federal 2017 </a:t>
            </a:r>
            <a:r>
              <a:rPr lang="en-US" dirty="0">
                <a:solidFill>
                  <a:srgbClr val="002060"/>
                </a:solidFill>
              </a:rPr>
              <a:t>= $735)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Sólo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puede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tener</a:t>
            </a:r>
            <a:r>
              <a:rPr lang="en-US" dirty="0" smtClean="0">
                <a:solidFill>
                  <a:srgbClr val="002060"/>
                </a:solidFill>
              </a:rPr>
              <a:t> $2000 </a:t>
            </a:r>
            <a:r>
              <a:rPr lang="en-US" dirty="0" err="1" smtClean="0">
                <a:solidFill>
                  <a:srgbClr val="002060"/>
                </a:solidFill>
              </a:rPr>
              <a:t>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recursos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($3000 </a:t>
            </a:r>
            <a:r>
              <a:rPr lang="en-US" dirty="0" smtClean="0">
                <a:solidFill>
                  <a:srgbClr val="002060"/>
                </a:solidFill>
              </a:rPr>
              <a:t>para </a:t>
            </a:r>
            <a:r>
              <a:rPr lang="en-US" dirty="0" err="1" smtClean="0">
                <a:solidFill>
                  <a:srgbClr val="002060"/>
                </a:solidFill>
              </a:rPr>
              <a:t>parejas</a:t>
            </a:r>
            <a:r>
              <a:rPr lang="en-US" dirty="0" smtClean="0">
                <a:solidFill>
                  <a:srgbClr val="002060"/>
                </a:solidFill>
              </a:rPr>
              <a:t>)  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Seguro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médico</a:t>
            </a:r>
            <a:r>
              <a:rPr lang="en-US" dirty="0" smtClean="0">
                <a:solidFill>
                  <a:srgbClr val="002060"/>
                </a:solidFill>
              </a:rPr>
              <a:t> = Medicaid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50" y="1600200"/>
            <a:ext cx="38862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Seguro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Discapacidad</a:t>
            </a:r>
            <a:r>
              <a:rPr lang="en-US" b="1" dirty="0" smtClean="0">
                <a:solidFill>
                  <a:srgbClr val="00B050"/>
                </a:solidFill>
              </a:rPr>
              <a:t> de </a:t>
            </a:r>
            <a:r>
              <a:rPr lang="en-US" b="1" dirty="0" err="1" smtClean="0">
                <a:solidFill>
                  <a:srgbClr val="00B050"/>
                </a:solidFill>
              </a:rPr>
              <a:t>Seguridad</a:t>
            </a:r>
            <a:r>
              <a:rPr lang="en-US" b="1" dirty="0" smtClean="0">
                <a:solidFill>
                  <a:srgbClr val="00B050"/>
                </a:solidFill>
              </a:rPr>
              <a:t> Social / Social Security Disability Insurance </a:t>
            </a:r>
            <a:r>
              <a:rPr lang="en-US" b="1" dirty="0">
                <a:solidFill>
                  <a:srgbClr val="00B050"/>
                </a:solidFill>
              </a:rPr>
              <a:t>(SSDI)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Parte de un </a:t>
            </a:r>
            <a:r>
              <a:rPr lang="en-US" dirty="0" err="1" smtClean="0">
                <a:solidFill>
                  <a:srgbClr val="00B050"/>
                </a:solidFill>
              </a:rPr>
              <a:t>programa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más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amplio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(OASDI</a:t>
            </a:r>
            <a:r>
              <a:rPr lang="en-US" dirty="0" smtClean="0">
                <a:solidFill>
                  <a:srgbClr val="00B050"/>
                </a:solidFill>
              </a:rPr>
              <a:t>)-</a:t>
            </a:r>
            <a:r>
              <a:rPr lang="en-US" dirty="0" err="1" smtClean="0">
                <a:solidFill>
                  <a:srgbClr val="00B050"/>
                </a:solidFill>
              </a:rPr>
              <a:t>Seguro</a:t>
            </a:r>
            <a:r>
              <a:rPr lang="en-US" dirty="0" smtClean="0">
                <a:solidFill>
                  <a:srgbClr val="00B050"/>
                </a:solidFill>
              </a:rPr>
              <a:t> para </a:t>
            </a:r>
            <a:r>
              <a:rPr lang="en-US" dirty="0" err="1" smtClean="0">
                <a:solidFill>
                  <a:srgbClr val="00B050"/>
                </a:solidFill>
              </a:rPr>
              <a:t>Edad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Avanzada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Sobrevivientes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Discapacidad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La </a:t>
            </a:r>
            <a:r>
              <a:rPr lang="en-US" dirty="0" err="1" smtClean="0">
                <a:solidFill>
                  <a:srgbClr val="00B050"/>
                </a:solidFill>
              </a:rPr>
              <a:t>Elegibilidad</a:t>
            </a:r>
            <a:r>
              <a:rPr lang="en-US" dirty="0" smtClean="0">
                <a:solidFill>
                  <a:srgbClr val="00B050"/>
                </a:solidFill>
              </a:rPr>
              <a:t> (y la </a:t>
            </a:r>
            <a:r>
              <a:rPr lang="en-US" dirty="0" err="1" smtClean="0">
                <a:solidFill>
                  <a:srgbClr val="00B050"/>
                </a:solidFill>
              </a:rPr>
              <a:t>cantidad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mensual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 err="1" smtClean="0">
                <a:solidFill>
                  <a:srgbClr val="00B050"/>
                </a:solidFill>
              </a:rPr>
              <a:t>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determinada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por</a:t>
            </a:r>
            <a:r>
              <a:rPr lang="en-US" dirty="0" smtClean="0">
                <a:solidFill>
                  <a:srgbClr val="00B050"/>
                </a:solidFill>
              </a:rPr>
              <a:t> el </a:t>
            </a:r>
            <a:r>
              <a:rPr lang="en-US" dirty="0" err="1" smtClean="0">
                <a:solidFill>
                  <a:srgbClr val="00B050"/>
                </a:solidFill>
              </a:rPr>
              <a:t>número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trimestres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trabajo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acumulado</a:t>
            </a:r>
            <a:r>
              <a:rPr lang="en-US" dirty="0" smtClean="0">
                <a:solidFill>
                  <a:srgbClr val="00B050"/>
                </a:solidFill>
              </a:rPr>
              <a:t> (o de </a:t>
            </a:r>
            <a:r>
              <a:rPr lang="en-US" dirty="0" err="1" smtClean="0">
                <a:solidFill>
                  <a:srgbClr val="00B050"/>
                </a:solidFill>
              </a:rPr>
              <a:t>los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trimestres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acumulados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por</a:t>
            </a:r>
            <a:r>
              <a:rPr lang="en-US" dirty="0" smtClean="0">
                <a:solidFill>
                  <a:srgbClr val="00B050"/>
                </a:solidFill>
              </a:rPr>
              <a:t> padres/</a:t>
            </a:r>
            <a:r>
              <a:rPr lang="en-US" dirty="0" err="1" smtClean="0">
                <a:solidFill>
                  <a:srgbClr val="00B050"/>
                </a:solidFill>
              </a:rPr>
              <a:t>cónyuges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Fondeado</a:t>
            </a:r>
            <a:r>
              <a:rPr lang="en-US" dirty="0" smtClean="0">
                <a:solidFill>
                  <a:srgbClr val="00B050"/>
                </a:solidFill>
              </a:rPr>
              <a:t> a </a:t>
            </a:r>
            <a:r>
              <a:rPr lang="en-US" dirty="0" err="1" smtClean="0">
                <a:solidFill>
                  <a:srgbClr val="00B050"/>
                </a:solidFill>
              </a:rPr>
              <a:t>través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impuestos</a:t>
            </a:r>
            <a:r>
              <a:rPr lang="en-US" dirty="0" smtClean="0">
                <a:solidFill>
                  <a:srgbClr val="00B050"/>
                </a:solidFill>
              </a:rPr>
              <a:t> FICA que el </a:t>
            </a:r>
            <a:r>
              <a:rPr lang="en-US" dirty="0" err="1" smtClean="0">
                <a:solidFill>
                  <a:srgbClr val="00B050"/>
                </a:solidFill>
              </a:rPr>
              <a:t>trabajador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paga</a:t>
            </a:r>
            <a:r>
              <a:rPr lang="en-US" dirty="0" smtClean="0">
                <a:solidFill>
                  <a:srgbClr val="00B050"/>
                </a:solidFill>
              </a:rPr>
              <a:t> al </a:t>
            </a:r>
            <a:r>
              <a:rPr lang="en-US" dirty="0" err="1" smtClean="0">
                <a:solidFill>
                  <a:srgbClr val="00B050"/>
                </a:solidFill>
              </a:rPr>
              <a:t>gobierno</a:t>
            </a:r>
            <a:r>
              <a:rPr lang="en-US" dirty="0" smtClean="0">
                <a:solidFill>
                  <a:srgbClr val="00B050"/>
                </a:solidFill>
              </a:rPr>
              <a:t> federal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No hay </a:t>
            </a:r>
            <a:r>
              <a:rPr lang="en-US" dirty="0" err="1" smtClean="0">
                <a:solidFill>
                  <a:srgbClr val="00B050"/>
                </a:solidFill>
              </a:rPr>
              <a:t>límite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recursos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Seguro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médico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= Medicare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5692214"/>
            <a:ext cx="5486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Estos</a:t>
            </a:r>
            <a:r>
              <a:rPr lang="en-US" dirty="0" smtClean="0">
                <a:solidFill>
                  <a:srgbClr val="C00000"/>
                </a:solidFill>
              </a:rPr>
              <a:t> son </a:t>
            </a:r>
            <a:r>
              <a:rPr lang="en-US" dirty="0" err="1" smtClean="0">
                <a:solidFill>
                  <a:srgbClr val="C00000"/>
                </a:solidFill>
              </a:rPr>
              <a:t>programas</a:t>
            </a:r>
            <a:r>
              <a:rPr lang="en-US" dirty="0" smtClean="0">
                <a:solidFill>
                  <a:srgbClr val="C00000"/>
                </a:solidFill>
              </a:rPr>
              <a:t> MUY </a:t>
            </a:r>
            <a:r>
              <a:rPr lang="en-US" dirty="0" err="1" smtClean="0">
                <a:solidFill>
                  <a:srgbClr val="C00000"/>
                </a:solidFill>
              </a:rPr>
              <a:t>diferentes</a:t>
            </a:r>
            <a:r>
              <a:rPr lang="en-US" dirty="0" smtClean="0">
                <a:solidFill>
                  <a:srgbClr val="C00000"/>
                </a:solidFill>
              </a:rPr>
              <a:t>; y </a:t>
            </a:r>
            <a:r>
              <a:rPr lang="en-US" dirty="0" err="1" smtClean="0">
                <a:solidFill>
                  <a:srgbClr val="C00000"/>
                </a:solidFill>
              </a:rPr>
              <a:t>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posible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tener</a:t>
            </a:r>
            <a:r>
              <a:rPr lang="en-US" dirty="0" smtClean="0">
                <a:solidFill>
                  <a:srgbClr val="C00000"/>
                </a:solidFill>
              </a:rPr>
              <a:t> ambos (</a:t>
            </a:r>
            <a:r>
              <a:rPr lang="en-US" dirty="0" err="1" smtClean="0">
                <a:solidFill>
                  <a:srgbClr val="C00000"/>
                </a:solidFill>
              </a:rPr>
              <a:t>beneficios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concurrentes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400800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Básicos</a:t>
            </a:r>
            <a:r>
              <a:rPr lang="en-US" dirty="0" smtClean="0"/>
              <a:t> y </a:t>
            </a:r>
            <a:r>
              <a:rPr lang="en-US" dirty="0" err="1" smtClean="0"/>
              <a:t>Definiciones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2060"/>
                </a:solidFill>
              </a:rPr>
              <a:t>Medicaid</a:t>
            </a:r>
            <a:r>
              <a:rPr lang="en-US" dirty="0"/>
              <a:t> Versus </a:t>
            </a:r>
            <a:r>
              <a:rPr lang="en-US" b="1" dirty="0">
                <a:solidFill>
                  <a:srgbClr val="00B050"/>
                </a:solidFill>
              </a:rPr>
              <a:t>Medicare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Medicaid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Programa</a:t>
            </a:r>
            <a:r>
              <a:rPr lang="en-US" dirty="0" smtClean="0">
                <a:solidFill>
                  <a:srgbClr val="002060"/>
                </a:solidFill>
              </a:rPr>
              <a:t> SSI (</a:t>
            </a:r>
            <a:r>
              <a:rPr lang="en-US" dirty="0" err="1" smtClean="0">
                <a:solidFill>
                  <a:srgbClr val="002060"/>
                </a:solidFill>
              </a:rPr>
              <a:t>bajo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ingreso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Medicaid </a:t>
            </a:r>
            <a:r>
              <a:rPr lang="en-US" dirty="0" err="1" smtClean="0">
                <a:solidFill>
                  <a:srgbClr val="002060"/>
                </a:solidFill>
              </a:rPr>
              <a:t>es</a:t>
            </a:r>
            <a:r>
              <a:rPr lang="en-US" dirty="0" smtClean="0">
                <a:solidFill>
                  <a:srgbClr val="002060"/>
                </a:solidFill>
              </a:rPr>
              <a:t> un </a:t>
            </a:r>
            <a:r>
              <a:rPr lang="en-US" dirty="0" err="1" smtClean="0">
                <a:solidFill>
                  <a:srgbClr val="002060"/>
                </a:solidFill>
              </a:rPr>
              <a:t>programa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cofinanciado</a:t>
            </a:r>
            <a:r>
              <a:rPr lang="en-US" dirty="0" smtClean="0">
                <a:solidFill>
                  <a:srgbClr val="002060"/>
                </a:solidFill>
              </a:rPr>
              <a:t> Federal-</a:t>
            </a:r>
            <a:r>
              <a:rPr lang="en-US" dirty="0" err="1" smtClean="0">
                <a:solidFill>
                  <a:srgbClr val="002060"/>
                </a:solidFill>
              </a:rPr>
              <a:t>Estatal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seguro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salud</a:t>
            </a:r>
            <a:r>
              <a:rPr lang="en-US" dirty="0" smtClean="0">
                <a:solidFill>
                  <a:srgbClr val="002060"/>
                </a:solidFill>
              </a:rPr>
              <a:t>, para </a:t>
            </a:r>
            <a:r>
              <a:rPr lang="en-US" dirty="0" err="1" smtClean="0">
                <a:solidFill>
                  <a:srgbClr val="002060"/>
                </a:solidFill>
              </a:rPr>
              <a:t>gente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necesitada</a:t>
            </a:r>
            <a:r>
              <a:rPr lang="en-US" dirty="0" smtClean="0">
                <a:solidFill>
                  <a:srgbClr val="002060"/>
                </a:solidFill>
              </a:rPr>
              <a:t> y de </a:t>
            </a:r>
            <a:r>
              <a:rPr lang="en-US" dirty="0" err="1" smtClean="0">
                <a:solidFill>
                  <a:srgbClr val="002060"/>
                </a:solidFill>
              </a:rPr>
              <a:t>bajo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ingreso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Cubre</a:t>
            </a:r>
            <a:r>
              <a:rPr lang="en-US" dirty="0" smtClean="0">
                <a:solidFill>
                  <a:srgbClr val="002060"/>
                </a:solidFill>
              </a:rPr>
              <a:t> a </a:t>
            </a:r>
            <a:r>
              <a:rPr lang="en-US" dirty="0" err="1" smtClean="0">
                <a:solidFill>
                  <a:srgbClr val="002060"/>
                </a:solidFill>
              </a:rPr>
              <a:t>niños</a:t>
            </a:r>
            <a:r>
              <a:rPr lang="en-US" dirty="0" smtClean="0">
                <a:solidFill>
                  <a:srgbClr val="002060"/>
                </a:solidFill>
              </a:rPr>
              <a:t>, personas de </a:t>
            </a:r>
            <a:r>
              <a:rPr lang="en-US" dirty="0" err="1" smtClean="0">
                <a:solidFill>
                  <a:srgbClr val="002060"/>
                </a:solidFill>
              </a:rPr>
              <a:t>edad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avanzada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invidentes</a:t>
            </a:r>
            <a:r>
              <a:rPr lang="en-US" dirty="0" smtClean="0">
                <a:solidFill>
                  <a:srgbClr val="002060"/>
                </a:solidFill>
              </a:rPr>
              <a:t>, y/o </a:t>
            </a:r>
            <a:r>
              <a:rPr lang="en-US" dirty="0" err="1" smtClean="0">
                <a:solidFill>
                  <a:srgbClr val="002060"/>
                </a:solidFill>
              </a:rPr>
              <a:t>gente</a:t>
            </a:r>
            <a:r>
              <a:rPr lang="en-US" dirty="0" smtClean="0">
                <a:solidFill>
                  <a:srgbClr val="002060"/>
                </a:solidFill>
              </a:rPr>
              <a:t> con </a:t>
            </a:r>
            <a:r>
              <a:rPr lang="en-US" dirty="0" err="1" smtClean="0">
                <a:solidFill>
                  <a:srgbClr val="002060"/>
                </a:solidFill>
              </a:rPr>
              <a:t>discapacidades</a:t>
            </a:r>
            <a:r>
              <a:rPr lang="en-US" dirty="0" smtClean="0">
                <a:solidFill>
                  <a:srgbClr val="002060"/>
                </a:solidFill>
              </a:rPr>
              <a:t> y </a:t>
            </a:r>
            <a:r>
              <a:rPr lang="en-US" dirty="0" err="1" smtClean="0">
                <a:solidFill>
                  <a:srgbClr val="002060"/>
                </a:solidFill>
              </a:rPr>
              <a:t>otros</a:t>
            </a:r>
            <a:r>
              <a:rPr lang="en-US" dirty="0" smtClean="0">
                <a:solidFill>
                  <a:srgbClr val="002060"/>
                </a:solidFill>
              </a:rPr>
              <a:t> que son </a:t>
            </a:r>
            <a:r>
              <a:rPr lang="en-US" dirty="0" err="1" smtClean="0">
                <a:solidFill>
                  <a:srgbClr val="002060"/>
                </a:solidFill>
              </a:rPr>
              <a:t>elegibles</a:t>
            </a:r>
            <a:r>
              <a:rPr lang="en-US" dirty="0" smtClean="0">
                <a:solidFill>
                  <a:srgbClr val="002060"/>
                </a:solidFill>
              </a:rPr>
              <a:t> para </a:t>
            </a:r>
            <a:r>
              <a:rPr lang="en-US" dirty="0" err="1" smtClean="0">
                <a:solidFill>
                  <a:srgbClr val="002060"/>
                </a:solidFill>
              </a:rPr>
              <a:t>recibir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pagos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federalmente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asistidos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de </a:t>
            </a:r>
            <a:r>
              <a:rPr lang="en-US" dirty="0" err="1" smtClean="0">
                <a:solidFill>
                  <a:srgbClr val="002060"/>
                </a:solidFill>
              </a:rPr>
              <a:t>mantenimiento</a:t>
            </a:r>
            <a:r>
              <a:rPr lang="en-US" dirty="0" smtClean="0">
                <a:solidFill>
                  <a:srgbClr val="002060"/>
                </a:solidFill>
              </a:rPr>
              <a:t> del </a:t>
            </a:r>
            <a:r>
              <a:rPr lang="en-US" dirty="0" err="1" smtClean="0">
                <a:solidFill>
                  <a:srgbClr val="002060"/>
                </a:solidFill>
              </a:rPr>
              <a:t>ingreso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La </a:t>
            </a:r>
            <a:r>
              <a:rPr lang="en-US" dirty="0" err="1" smtClean="0">
                <a:solidFill>
                  <a:srgbClr val="002060"/>
                </a:solidFill>
              </a:rPr>
              <a:t>cobertura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puede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empezar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inmediatamente</a:t>
            </a:r>
            <a:r>
              <a:rPr lang="en-US" dirty="0" smtClean="0">
                <a:solidFill>
                  <a:srgbClr val="002060"/>
                </a:solidFill>
              </a:rPr>
              <a:t> (al </a:t>
            </a:r>
            <a:r>
              <a:rPr lang="en-US" dirty="0" err="1" smtClean="0">
                <a:solidFill>
                  <a:srgbClr val="002060"/>
                </a:solidFill>
              </a:rPr>
              <a:t>siguiente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mes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aplicar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Todos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receptores</a:t>
            </a:r>
            <a:r>
              <a:rPr lang="en-US" dirty="0" smtClean="0">
                <a:solidFill>
                  <a:srgbClr val="002060"/>
                </a:solidFill>
              </a:rPr>
              <a:t> de SSI </a:t>
            </a:r>
            <a:r>
              <a:rPr lang="en-US" dirty="0" err="1" smtClean="0">
                <a:solidFill>
                  <a:srgbClr val="002060"/>
                </a:solidFill>
              </a:rPr>
              <a:t>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Texas</a:t>
            </a:r>
            <a:r>
              <a:rPr lang="en-US" dirty="0" smtClean="0">
                <a:solidFill>
                  <a:srgbClr val="002060"/>
                </a:solidFill>
              </a:rPr>
              <a:t>, sin </a:t>
            </a:r>
            <a:r>
              <a:rPr lang="en-US" dirty="0" err="1" smtClean="0">
                <a:solidFill>
                  <a:srgbClr val="002060"/>
                </a:solidFill>
              </a:rPr>
              <a:t>importar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situación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vivienda</a:t>
            </a:r>
            <a:r>
              <a:rPr lang="en-US" dirty="0" smtClean="0">
                <a:solidFill>
                  <a:srgbClr val="002060"/>
                </a:solidFill>
              </a:rPr>
              <a:t>, son </a:t>
            </a:r>
            <a:r>
              <a:rPr lang="en-US" dirty="0" err="1" smtClean="0">
                <a:solidFill>
                  <a:srgbClr val="002060"/>
                </a:solidFill>
              </a:rPr>
              <a:t>automáticamente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elegibles</a:t>
            </a:r>
            <a:r>
              <a:rPr lang="en-US" dirty="0" smtClean="0">
                <a:solidFill>
                  <a:srgbClr val="002060"/>
                </a:solidFill>
              </a:rPr>
              <a:t> para Medicaid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2060"/>
                </a:solidFill>
              </a:rPr>
              <a:t>Si </a:t>
            </a:r>
            <a:r>
              <a:rPr lang="en-US" dirty="0" err="1" smtClean="0">
                <a:solidFill>
                  <a:srgbClr val="002060"/>
                </a:solidFill>
              </a:rPr>
              <a:t>usted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recibe</a:t>
            </a:r>
            <a:r>
              <a:rPr lang="en-US" dirty="0" smtClean="0">
                <a:solidFill>
                  <a:srgbClr val="002060"/>
                </a:solidFill>
              </a:rPr>
              <a:t> SSI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deberá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estar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inscrito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automáticamente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Medicaid. </a:t>
            </a:r>
            <a:r>
              <a:rPr lang="en-US" dirty="0" smtClean="0">
                <a:solidFill>
                  <a:srgbClr val="002060"/>
                </a:solidFill>
              </a:rPr>
              <a:t>Si no ha </a:t>
            </a:r>
            <a:r>
              <a:rPr lang="en-US" dirty="0" err="1" smtClean="0">
                <a:solidFill>
                  <a:srgbClr val="002060"/>
                </a:solidFill>
              </a:rPr>
              <a:t>sido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inscrito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contacte</a:t>
            </a:r>
            <a:r>
              <a:rPr lang="en-US" dirty="0" smtClean="0">
                <a:solidFill>
                  <a:srgbClr val="002060"/>
                </a:solidFill>
              </a:rPr>
              <a:t> a </a:t>
            </a:r>
            <a:r>
              <a:rPr lang="en-US" dirty="0" err="1" smtClean="0">
                <a:solidFill>
                  <a:srgbClr val="002060"/>
                </a:solidFill>
              </a:rPr>
              <a:t>su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oficina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Seguro</a:t>
            </a:r>
            <a:r>
              <a:rPr lang="en-US" dirty="0" smtClean="0">
                <a:solidFill>
                  <a:srgbClr val="002060"/>
                </a:solidFill>
              </a:rPr>
              <a:t> Social local y </a:t>
            </a:r>
            <a:r>
              <a:rPr lang="en-US" dirty="0" err="1" smtClean="0">
                <a:solidFill>
                  <a:srgbClr val="002060"/>
                </a:solidFill>
              </a:rPr>
              <a:t>averigüe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qué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La </a:t>
            </a:r>
            <a:r>
              <a:rPr lang="en-US" dirty="0" err="1" smtClean="0">
                <a:solidFill>
                  <a:srgbClr val="002060"/>
                </a:solidFill>
              </a:rPr>
              <a:t>cobertura</a:t>
            </a:r>
            <a:r>
              <a:rPr lang="en-US" dirty="0" smtClean="0">
                <a:solidFill>
                  <a:srgbClr val="002060"/>
                </a:solidFill>
              </a:rPr>
              <a:t> de Medicaid </a:t>
            </a:r>
            <a:r>
              <a:rPr lang="en-US" dirty="0" err="1" smtClean="0">
                <a:solidFill>
                  <a:srgbClr val="002060"/>
                </a:solidFill>
              </a:rPr>
              <a:t>puede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continuar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aún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si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los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ingresos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del receptor junto con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otro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ingreso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se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hace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muy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alto para un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pago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en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efectivo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de SSI.</a:t>
            </a:r>
            <a:r>
              <a:rPr lang="en-US" b="0" i="0" dirty="0">
                <a:solidFill>
                  <a:srgbClr val="002060"/>
                </a:solidFill>
                <a:effectLst/>
              </a:rPr>
              <a:t> (1619b; </a:t>
            </a:r>
            <a:r>
              <a:rPr lang="en-US" b="0" i="0" dirty="0" err="1" smtClean="0">
                <a:solidFill>
                  <a:srgbClr val="002060"/>
                </a:solidFill>
                <a:effectLst/>
              </a:rPr>
              <a:t>Compra</a:t>
            </a:r>
            <a:r>
              <a:rPr lang="en-US" b="0" i="0" dirty="0" smtClean="0">
                <a:solidFill>
                  <a:srgbClr val="002060"/>
                </a:solidFill>
                <a:effectLst/>
              </a:rPr>
              <a:t> de Medicaid)</a:t>
            </a:r>
            <a:endParaRPr lang="en-US" b="0" i="0" dirty="0">
              <a:solidFill>
                <a:srgbClr val="002060"/>
              </a:solidFill>
              <a:effectLst/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Medicare</a:t>
            </a:r>
          </a:p>
          <a:p>
            <a:r>
              <a:rPr lang="en-US" dirty="0">
                <a:solidFill>
                  <a:srgbClr val="00B050"/>
                </a:solidFill>
              </a:rPr>
              <a:t>OASDI (SSDI)</a:t>
            </a:r>
          </a:p>
          <a:p>
            <a:r>
              <a:rPr lang="en-US" dirty="0">
                <a:solidFill>
                  <a:srgbClr val="00B050"/>
                </a:solidFill>
              </a:rPr>
              <a:t>Medicare </a:t>
            </a:r>
            <a:r>
              <a:rPr lang="en-US" dirty="0" err="1" smtClean="0">
                <a:solidFill>
                  <a:srgbClr val="00B050"/>
                </a:solidFill>
              </a:rPr>
              <a:t>es</a:t>
            </a:r>
            <a:r>
              <a:rPr lang="en-US" dirty="0" smtClean="0">
                <a:solidFill>
                  <a:srgbClr val="00B050"/>
                </a:solidFill>
              </a:rPr>
              <a:t> el </a:t>
            </a:r>
            <a:r>
              <a:rPr lang="en-US" dirty="0" err="1" smtClean="0">
                <a:solidFill>
                  <a:srgbClr val="00B050"/>
                </a:solidFill>
              </a:rPr>
              <a:t>programa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seguro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médico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nuestro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país</a:t>
            </a:r>
            <a:r>
              <a:rPr lang="en-US" dirty="0" smtClean="0">
                <a:solidFill>
                  <a:srgbClr val="00B050"/>
                </a:solidFill>
              </a:rPr>
              <a:t> para </a:t>
            </a:r>
            <a:r>
              <a:rPr lang="en-US" dirty="0" err="1" smtClean="0">
                <a:solidFill>
                  <a:srgbClr val="00B050"/>
                </a:solidFill>
              </a:rPr>
              <a:t>gente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edad</a:t>
            </a:r>
            <a:r>
              <a:rPr lang="en-US" dirty="0" smtClean="0">
                <a:solidFill>
                  <a:srgbClr val="00B050"/>
                </a:solidFill>
              </a:rPr>
              <a:t> 65 o mayor. </a:t>
            </a:r>
            <a:r>
              <a:rPr lang="en-US" dirty="0" err="1" smtClean="0">
                <a:solidFill>
                  <a:srgbClr val="00B050"/>
                </a:solidFill>
              </a:rPr>
              <a:t>Ciertas</a:t>
            </a:r>
            <a:r>
              <a:rPr lang="en-US" dirty="0" smtClean="0">
                <a:solidFill>
                  <a:srgbClr val="00B050"/>
                </a:solidFill>
              </a:rPr>
              <a:t> personas </a:t>
            </a:r>
            <a:r>
              <a:rPr lang="en-US" dirty="0" err="1" smtClean="0">
                <a:solidFill>
                  <a:srgbClr val="00B050"/>
                </a:solidFill>
              </a:rPr>
              <a:t>menores</a:t>
            </a:r>
            <a:r>
              <a:rPr lang="en-US" dirty="0" smtClean="0">
                <a:solidFill>
                  <a:srgbClr val="00B050"/>
                </a:solidFill>
              </a:rPr>
              <a:t> de 65 </a:t>
            </a:r>
            <a:r>
              <a:rPr lang="en-US" dirty="0" err="1" smtClean="0">
                <a:solidFill>
                  <a:srgbClr val="00B050"/>
                </a:solidFill>
              </a:rPr>
              <a:t>pueden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calificar</a:t>
            </a:r>
            <a:r>
              <a:rPr lang="en-US" dirty="0" smtClean="0">
                <a:solidFill>
                  <a:srgbClr val="00B050"/>
                </a:solidFill>
              </a:rPr>
              <a:t> para Medicare </a:t>
            </a:r>
            <a:r>
              <a:rPr lang="en-US" dirty="0" err="1" smtClean="0">
                <a:solidFill>
                  <a:srgbClr val="00B050"/>
                </a:solidFill>
              </a:rPr>
              <a:t>también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incluyendo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aquellos</a:t>
            </a:r>
            <a:r>
              <a:rPr lang="en-US" dirty="0" smtClean="0">
                <a:solidFill>
                  <a:srgbClr val="00B050"/>
                </a:solidFill>
              </a:rPr>
              <a:t> con </a:t>
            </a:r>
            <a:r>
              <a:rPr lang="en-US" dirty="0" err="1" smtClean="0">
                <a:solidFill>
                  <a:srgbClr val="00B050"/>
                </a:solidFill>
              </a:rPr>
              <a:t>discapacidades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Período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espera</a:t>
            </a:r>
            <a:r>
              <a:rPr lang="en-US" dirty="0" smtClean="0">
                <a:solidFill>
                  <a:srgbClr val="00B050"/>
                </a:solidFill>
              </a:rPr>
              <a:t> de 24 </a:t>
            </a:r>
            <a:r>
              <a:rPr lang="en-US" dirty="0" err="1" smtClean="0">
                <a:solidFill>
                  <a:srgbClr val="00B050"/>
                </a:solidFill>
              </a:rPr>
              <a:t>meses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desde</a:t>
            </a:r>
            <a:r>
              <a:rPr lang="en-US" dirty="0" smtClean="0">
                <a:solidFill>
                  <a:srgbClr val="00B050"/>
                </a:solidFill>
              </a:rPr>
              <a:t> el </a:t>
            </a:r>
            <a:r>
              <a:rPr lang="en-US" dirty="0" err="1" smtClean="0">
                <a:solidFill>
                  <a:srgbClr val="00B050"/>
                </a:solidFill>
              </a:rPr>
              <a:t>momento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elegibilidad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Cuando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usted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aplica</a:t>
            </a:r>
            <a:r>
              <a:rPr lang="en-US" dirty="0" smtClean="0">
                <a:solidFill>
                  <a:srgbClr val="00B050"/>
                </a:solidFill>
              </a:rPr>
              <a:t> a Medicare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puede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inscribirse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en</a:t>
            </a:r>
            <a:r>
              <a:rPr lang="en-US" dirty="0" smtClean="0">
                <a:solidFill>
                  <a:srgbClr val="00B050"/>
                </a:solidFill>
              </a:rPr>
              <a:t> Part </a:t>
            </a:r>
            <a:r>
              <a:rPr lang="en-US" dirty="0">
                <a:solidFill>
                  <a:srgbClr val="00B050"/>
                </a:solidFill>
              </a:rPr>
              <a:t>A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</a:rPr>
              <a:t>Seguro</a:t>
            </a:r>
            <a:r>
              <a:rPr lang="en-US" dirty="0" smtClean="0">
                <a:solidFill>
                  <a:srgbClr val="00B050"/>
                </a:solidFill>
              </a:rPr>
              <a:t> de Hospital) y </a:t>
            </a:r>
            <a:r>
              <a:rPr lang="en-US" dirty="0">
                <a:solidFill>
                  <a:srgbClr val="00B050"/>
                </a:solidFill>
              </a:rPr>
              <a:t>Part B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</a:rPr>
              <a:t>Seguro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Médico</a:t>
            </a:r>
            <a:r>
              <a:rPr lang="en-US" dirty="0" smtClean="0">
                <a:solidFill>
                  <a:srgbClr val="00B050"/>
                </a:solidFill>
              </a:rPr>
              <a:t>). A causa de que hay que </a:t>
            </a:r>
            <a:r>
              <a:rPr lang="en-US" dirty="0" err="1" smtClean="0">
                <a:solidFill>
                  <a:srgbClr val="00B050"/>
                </a:solidFill>
              </a:rPr>
              <a:t>pagar</a:t>
            </a:r>
            <a:r>
              <a:rPr lang="en-US" dirty="0" smtClean="0">
                <a:solidFill>
                  <a:srgbClr val="00B050"/>
                </a:solidFill>
              </a:rPr>
              <a:t> un prima para la </a:t>
            </a:r>
            <a:r>
              <a:rPr lang="en-US" dirty="0" err="1" smtClean="0">
                <a:solidFill>
                  <a:srgbClr val="00B050"/>
                </a:solidFill>
              </a:rPr>
              <a:t>cobertura</a:t>
            </a:r>
            <a:r>
              <a:rPr lang="en-US" dirty="0" smtClean="0">
                <a:solidFill>
                  <a:srgbClr val="00B050"/>
                </a:solidFill>
              </a:rPr>
              <a:t> Part B, </a:t>
            </a:r>
            <a:r>
              <a:rPr lang="en-US" dirty="0" err="1" smtClean="0">
                <a:solidFill>
                  <a:srgbClr val="00B050"/>
                </a:solidFill>
              </a:rPr>
              <a:t>usted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puede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preferir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rechazarlo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>
                <a:solidFill>
                  <a:srgbClr val="00B050"/>
                </a:solidFill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400800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3850" y="430213"/>
            <a:ext cx="78867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Básicos</a:t>
            </a:r>
            <a:r>
              <a:rPr lang="en-US" b="1" dirty="0" smtClean="0">
                <a:solidFill>
                  <a:srgbClr val="7030A0"/>
                </a:solidFill>
              </a:rPr>
              <a:t> y </a:t>
            </a:r>
            <a:r>
              <a:rPr lang="en-US" b="1" dirty="0" err="1" smtClean="0">
                <a:solidFill>
                  <a:srgbClr val="7030A0"/>
                </a:solidFill>
              </a:rPr>
              <a:t>Definiciones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“</a:t>
            </a:r>
            <a:r>
              <a:rPr lang="en-US" b="1" dirty="0" err="1" smtClean="0">
                <a:solidFill>
                  <a:srgbClr val="7030A0"/>
                </a:solidFill>
              </a:rPr>
              <a:t>Discapacidad</a:t>
            </a:r>
            <a:r>
              <a:rPr lang="en-US" b="1" dirty="0" smtClean="0">
                <a:solidFill>
                  <a:srgbClr val="7030A0"/>
                </a:solidFill>
              </a:rPr>
              <a:t>”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“</a:t>
            </a:r>
            <a:r>
              <a:rPr lang="en-US" sz="2000" dirty="0" err="1" smtClean="0">
                <a:solidFill>
                  <a:srgbClr val="7030A0"/>
                </a:solidFill>
              </a:rPr>
              <a:t>Discapacidad</a:t>
            </a:r>
            <a:r>
              <a:rPr lang="en-US" sz="2000" dirty="0" smtClean="0">
                <a:solidFill>
                  <a:srgbClr val="7030A0"/>
                </a:solidFill>
              </a:rPr>
              <a:t>" </a:t>
            </a:r>
            <a:r>
              <a:rPr lang="en-US" sz="2000" dirty="0" err="1" smtClean="0">
                <a:solidFill>
                  <a:srgbClr val="7030A0"/>
                </a:solidFill>
              </a:rPr>
              <a:t>bajo</a:t>
            </a:r>
            <a:r>
              <a:rPr lang="en-US" sz="2000" dirty="0" smtClean="0">
                <a:solidFill>
                  <a:srgbClr val="7030A0"/>
                </a:solidFill>
              </a:rPr>
              <a:t> el </a:t>
            </a:r>
            <a:r>
              <a:rPr lang="en-US" sz="2000" dirty="0" err="1" smtClean="0">
                <a:solidFill>
                  <a:srgbClr val="7030A0"/>
                </a:solidFill>
              </a:rPr>
              <a:t>Seguro</a:t>
            </a:r>
            <a:r>
              <a:rPr lang="en-US" sz="2000" dirty="0" smtClean="0">
                <a:solidFill>
                  <a:srgbClr val="7030A0"/>
                </a:solidFill>
              </a:rPr>
              <a:t> Social se </a:t>
            </a:r>
            <a:r>
              <a:rPr lang="en-US" sz="2000" dirty="0" err="1" smtClean="0">
                <a:solidFill>
                  <a:srgbClr val="7030A0"/>
                </a:solidFill>
              </a:rPr>
              <a:t>basa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en</a:t>
            </a:r>
            <a:r>
              <a:rPr lang="en-US" sz="2000" dirty="0" smtClean="0">
                <a:solidFill>
                  <a:srgbClr val="7030A0"/>
                </a:solidFill>
              </a:rPr>
              <a:t> la </a:t>
            </a:r>
            <a:r>
              <a:rPr lang="en-US" sz="2000" dirty="0" err="1" smtClean="0">
                <a:solidFill>
                  <a:srgbClr val="7030A0"/>
                </a:solidFill>
              </a:rPr>
              <a:t>inhabilidad</a:t>
            </a:r>
            <a:r>
              <a:rPr lang="en-US" sz="2000" dirty="0" smtClean="0">
                <a:solidFill>
                  <a:srgbClr val="7030A0"/>
                </a:solidFill>
              </a:rPr>
              <a:t> de </a:t>
            </a:r>
            <a:r>
              <a:rPr lang="en-US" sz="2000" dirty="0" err="1" smtClean="0">
                <a:solidFill>
                  <a:srgbClr val="7030A0"/>
                </a:solidFill>
              </a:rPr>
              <a:t>una</a:t>
            </a:r>
            <a:r>
              <a:rPr lang="en-US" sz="2000" dirty="0" smtClean="0">
                <a:solidFill>
                  <a:srgbClr val="7030A0"/>
                </a:solidFill>
              </a:rPr>
              <a:t> persona para </a:t>
            </a:r>
            <a:r>
              <a:rPr lang="en-US" sz="2000" dirty="0" err="1" smtClean="0">
                <a:solidFill>
                  <a:srgbClr val="7030A0"/>
                </a:solidFill>
              </a:rPr>
              <a:t>trabajar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en</a:t>
            </a:r>
            <a:r>
              <a:rPr lang="en-US" sz="2000" dirty="0" smtClean="0">
                <a:solidFill>
                  <a:srgbClr val="7030A0"/>
                </a:solidFill>
              </a:rPr>
              <a:t> un </a:t>
            </a:r>
            <a:r>
              <a:rPr lang="en-US" sz="2000" dirty="0" err="1" smtClean="0">
                <a:solidFill>
                  <a:srgbClr val="7030A0"/>
                </a:solidFill>
              </a:rPr>
              <a:t>Empleo</a:t>
            </a:r>
            <a:r>
              <a:rPr lang="en-US" sz="2000" dirty="0" smtClean="0">
                <a:solidFill>
                  <a:srgbClr val="7030A0"/>
                </a:solidFill>
              </a:rPr>
              <a:t> de </a:t>
            </a:r>
            <a:r>
              <a:rPr lang="en-US" sz="2000" dirty="0" err="1" smtClean="0">
                <a:solidFill>
                  <a:srgbClr val="7030A0"/>
                </a:solidFill>
              </a:rPr>
              <a:t>Paga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Sustancial</a:t>
            </a:r>
            <a:r>
              <a:rPr lang="en-US" sz="2000" dirty="0" smtClean="0">
                <a:solidFill>
                  <a:srgbClr val="7030A0"/>
                </a:solidFill>
              </a:rPr>
              <a:t> - </a:t>
            </a:r>
            <a:r>
              <a:rPr lang="en-US" sz="2000" b="1" dirty="0">
                <a:solidFill>
                  <a:srgbClr val="7030A0"/>
                </a:solidFill>
              </a:rPr>
              <a:t>SGA (Substantial Gainful Employment—$1170.00 </a:t>
            </a:r>
            <a:r>
              <a:rPr lang="en-US" sz="2000" b="1" dirty="0" err="1" smtClean="0">
                <a:solidFill>
                  <a:srgbClr val="7030A0"/>
                </a:solidFill>
              </a:rPr>
              <a:t>por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mes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(2017)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Para un Niño – la </a:t>
            </a:r>
            <a:r>
              <a:rPr lang="en-US" sz="2000" dirty="0" err="1" smtClean="0">
                <a:solidFill>
                  <a:srgbClr val="7030A0"/>
                </a:solidFill>
              </a:rPr>
              <a:t>discapacidad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deberá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ser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severa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comparada</a:t>
            </a:r>
            <a:r>
              <a:rPr lang="en-US" sz="2000" dirty="0" smtClean="0">
                <a:solidFill>
                  <a:srgbClr val="7030A0"/>
                </a:solidFill>
              </a:rPr>
              <a:t> con las </a:t>
            </a:r>
            <a:r>
              <a:rPr lang="en-US" sz="2000" dirty="0" err="1" smtClean="0">
                <a:solidFill>
                  <a:srgbClr val="7030A0"/>
                </a:solidFill>
              </a:rPr>
              <a:t>habilidades</a:t>
            </a:r>
            <a:r>
              <a:rPr lang="en-US" sz="2000" dirty="0" smtClean="0">
                <a:solidFill>
                  <a:srgbClr val="7030A0"/>
                </a:solidFill>
              </a:rPr>
              <a:t> de </a:t>
            </a:r>
            <a:r>
              <a:rPr lang="en-US" sz="2000" dirty="0" err="1" smtClean="0">
                <a:solidFill>
                  <a:srgbClr val="7030A0"/>
                </a:solidFill>
              </a:rPr>
              <a:t>sus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iguales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  <a:endParaRPr lang="en-US" sz="2000" dirty="0">
              <a:solidFill>
                <a:srgbClr val="7030A0"/>
              </a:solidFill>
            </a:endParaRP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Para un </a:t>
            </a:r>
            <a:r>
              <a:rPr lang="en-US" sz="2000" dirty="0" err="1" smtClean="0">
                <a:solidFill>
                  <a:srgbClr val="7030A0"/>
                </a:solidFill>
              </a:rPr>
              <a:t>Adulto</a:t>
            </a:r>
            <a:r>
              <a:rPr lang="en-US" sz="2000" dirty="0" smtClean="0">
                <a:solidFill>
                  <a:srgbClr val="7030A0"/>
                </a:solidFill>
              </a:rPr>
              <a:t> – </a:t>
            </a:r>
            <a:r>
              <a:rPr lang="en-US" sz="2000" dirty="0" err="1" smtClean="0">
                <a:solidFill>
                  <a:srgbClr val="7030A0"/>
                </a:solidFill>
              </a:rPr>
              <a:t>debe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demostrar</a:t>
            </a:r>
            <a:r>
              <a:rPr lang="en-US" sz="2000" dirty="0" smtClean="0">
                <a:solidFill>
                  <a:srgbClr val="7030A0"/>
                </a:solidFill>
              </a:rPr>
              <a:t> que no </a:t>
            </a:r>
            <a:r>
              <a:rPr lang="en-US" sz="2000" dirty="0" err="1" smtClean="0">
                <a:solidFill>
                  <a:srgbClr val="7030A0"/>
                </a:solidFill>
              </a:rPr>
              <a:t>puede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llevar</a:t>
            </a:r>
            <a:r>
              <a:rPr lang="en-US" sz="2000" dirty="0" smtClean="0">
                <a:solidFill>
                  <a:srgbClr val="7030A0"/>
                </a:solidFill>
              </a:rPr>
              <a:t> a </a:t>
            </a:r>
            <a:r>
              <a:rPr lang="en-US" sz="2000" dirty="0" err="1" smtClean="0">
                <a:solidFill>
                  <a:srgbClr val="7030A0"/>
                </a:solidFill>
              </a:rPr>
              <a:t>cabo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una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actividad</a:t>
            </a:r>
            <a:r>
              <a:rPr lang="en-US" sz="2000" dirty="0" smtClean="0">
                <a:solidFill>
                  <a:srgbClr val="7030A0"/>
                </a:solidFill>
              </a:rPr>
              <a:t> “</a:t>
            </a:r>
            <a:r>
              <a:rPr lang="en-US" sz="2000" b="1" dirty="0" smtClean="0">
                <a:solidFill>
                  <a:srgbClr val="7030A0"/>
                </a:solidFill>
                <a:highlight>
                  <a:srgbClr val="FFFF00"/>
                </a:highlight>
              </a:rPr>
              <a:t>de </a:t>
            </a:r>
            <a:r>
              <a:rPr lang="en-US" sz="2000" b="1" dirty="0" err="1" smtClean="0">
                <a:solidFill>
                  <a:srgbClr val="7030A0"/>
                </a:solidFill>
                <a:highlight>
                  <a:srgbClr val="FFFF00"/>
                </a:highlight>
              </a:rPr>
              <a:t>paga</a:t>
            </a:r>
            <a:r>
              <a:rPr lang="en-US" sz="2000" b="1" dirty="0" smtClean="0">
                <a:solidFill>
                  <a:srgbClr val="7030A0"/>
                </a:solidFill>
                <a:highlight>
                  <a:srgbClr val="FFFF00"/>
                </a:highlight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highlight>
                  <a:srgbClr val="FFFF00"/>
                </a:highlight>
              </a:rPr>
              <a:t>sustancial</a:t>
            </a:r>
            <a:r>
              <a:rPr lang="en-US" sz="2000" dirty="0" smtClean="0">
                <a:solidFill>
                  <a:srgbClr val="7030A0"/>
                </a:solidFill>
              </a:rPr>
              <a:t>”. </a:t>
            </a:r>
            <a:endParaRPr lang="en-US" sz="2000" dirty="0">
              <a:solidFill>
                <a:srgbClr val="7030A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7030A0"/>
                </a:solidFill>
              </a:rPr>
              <a:t>Otros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términos</a:t>
            </a:r>
            <a:r>
              <a:rPr lang="en-US" sz="2000" dirty="0" smtClean="0">
                <a:solidFill>
                  <a:srgbClr val="7030A0"/>
                </a:solidFill>
              </a:rPr>
              <a:t> para </a:t>
            </a:r>
            <a:r>
              <a:rPr lang="en-US" sz="2000" dirty="0" err="1" smtClean="0">
                <a:solidFill>
                  <a:srgbClr val="7030A0"/>
                </a:solidFill>
              </a:rPr>
              <a:t>decir</a:t>
            </a:r>
            <a:r>
              <a:rPr lang="en-US" sz="2000" dirty="0" smtClean="0">
                <a:solidFill>
                  <a:srgbClr val="7030A0"/>
                </a:solidFill>
              </a:rPr>
              <a:t> ‘</a:t>
            </a:r>
            <a:r>
              <a:rPr lang="en-US" sz="2000" dirty="0" err="1" smtClean="0">
                <a:solidFill>
                  <a:srgbClr val="7030A0"/>
                </a:solidFill>
              </a:rPr>
              <a:t>trabajo</a:t>
            </a:r>
            <a:r>
              <a:rPr lang="en-US" sz="2000" dirty="0" smtClean="0">
                <a:solidFill>
                  <a:srgbClr val="7030A0"/>
                </a:solidFill>
              </a:rPr>
              <a:t>’ de </a:t>
            </a:r>
            <a:r>
              <a:rPr lang="en-US" sz="2000" dirty="0" err="1" smtClean="0">
                <a:solidFill>
                  <a:srgbClr val="7030A0"/>
                </a:solidFill>
              </a:rPr>
              <a:t>suficiente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paga</a:t>
            </a:r>
            <a:r>
              <a:rPr lang="en-US" sz="2000" dirty="0" smtClean="0">
                <a:solidFill>
                  <a:srgbClr val="7030A0"/>
                </a:solidFill>
              </a:rPr>
              <a:t> para </a:t>
            </a:r>
            <a:r>
              <a:rPr lang="en-US" sz="2000" dirty="0" err="1" smtClean="0">
                <a:solidFill>
                  <a:srgbClr val="7030A0"/>
                </a:solidFill>
              </a:rPr>
              <a:t>mantenerse</a:t>
            </a:r>
            <a:r>
              <a:rPr lang="en-US" sz="2000" dirty="0" smtClean="0">
                <a:solidFill>
                  <a:srgbClr val="7030A0"/>
                </a:solidFill>
              </a:rPr>
              <a:t> a </a:t>
            </a:r>
            <a:r>
              <a:rPr lang="en-US" sz="2000" dirty="0" err="1" smtClean="0">
                <a:solidFill>
                  <a:srgbClr val="7030A0"/>
                </a:solidFill>
              </a:rPr>
              <a:t>sí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mismo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  <a:endParaRPr lang="en-US" sz="2000" dirty="0">
              <a:solidFill>
                <a:srgbClr val="7030A0"/>
              </a:solidFill>
            </a:endParaRPr>
          </a:p>
          <a:p>
            <a:pPr lvl="2"/>
            <a:r>
              <a:rPr lang="en-US" sz="2000" dirty="0" smtClean="0">
                <a:solidFill>
                  <a:srgbClr val="7030A0"/>
                </a:solidFill>
              </a:rPr>
              <a:t>No </a:t>
            </a:r>
            <a:r>
              <a:rPr lang="en-US" sz="2000" dirty="0" err="1" smtClean="0">
                <a:solidFill>
                  <a:srgbClr val="7030A0"/>
                </a:solidFill>
              </a:rPr>
              <a:t>puede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usted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regresar</a:t>
            </a:r>
            <a:r>
              <a:rPr lang="en-US" sz="2000" dirty="0" smtClean="0">
                <a:solidFill>
                  <a:srgbClr val="7030A0"/>
                </a:solidFill>
              </a:rPr>
              <a:t> al </a:t>
            </a:r>
            <a:r>
              <a:rPr lang="en-US" sz="2000" dirty="0" err="1" smtClean="0">
                <a:solidFill>
                  <a:srgbClr val="7030A0"/>
                </a:solidFill>
              </a:rPr>
              <a:t>trabajo</a:t>
            </a:r>
            <a:r>
              <a:rPr lang="en-US" sz="2000" dirty="0" smtClean="0">
                <a:solidFill>
                  <a:srgbClr val="7030A0"/>
                </a:solidFill>
              </a:rPr>
              <a:t> que </a:t>
            </a:r>
            <a:r>
              <a:rPr lang="en-US" sz="2000" dirty="0" err="1" smtClean="0">
                <a:solidFill>
                  <a:srgbClr val="7030A0"/>
                </a:solidFill>
              </a:rPr>
              <a:t>desempeñaba</a:t>
            </a:r>
            <a:r>
              <a:rPr lang="en-US" sz="2000" dirty="0" smtClean="0">
                <a:solidFill>
                  <a:srgbClr val="7030A0"/>
                </a:solidFill>
              </a:rPr>
              <a:t> antes de </a:t>
            </a:r>
            <a:r>
              <a:rPr lang="en-US" sz="2000" dirty="0" err="1" smtClean="0">
                <a:solidFill>
                  <a:srgbClr val="7030A0"/>
                </a:solidFill>
              </a:rPr>
              <a:t>su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discapacidad</a:t>
            </a:r>
            <a:r>
              <a:rPr lang="en-US" sz="2000" dirty="0" smtClean="0">
                <a:solidFill>
                  <a:srgbClr val="7030A0"/>
                </a:solidFill>
              </a:rPr>
              <a:t> o </a:t>
            </a:r>
            <a:r>
              <a:rPr lang="en-US" sz="2000" dirty="0" err="1" smtClean="0">
                <a:solidFill>
                  <a:srgbClr val="7030A0"/>
                </a:solidFill>
              </a:rPr>
              <a:t>ajustarse</a:t>
            </a:r>
            <a:r>
              <a:rPr lang="en-US" sz="2000" dirty="0" smtClean="0">
                <a:solidFill>
                  <a:srgbClr val="7030A0"/>
                </a:solidFill>
              </a:rPr>
              <a:t> a </a:t>
            </a:r>
            <a:r>
              <a:rPr lang="en-US" sz="2000" dirty="0" err="1" smtClean="0">
                <a:solidFill>
                  <a:srgbClr val="7030A0"/>
                </a:solidFill>
              </a:rPr>
              <a:t>otro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trabajo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La </a:t>
            </a:r>
            <a:r>
              <a:rPr lang="en-US" sz="2000" dirty="0" err="1" smtClean="0">
                <a:solidFill>
                  <a:srgbClr val="7030A0"/>
                </a:solidFill>
              </a:rPr>
              <a:t>Discapacidad</a:t>
            </a:r>
            <a:r>
              <a:rPr lang="en-US" sz="2000" dirty="0" smtClean="0">
                <a:solidFill>
                  <a:srgbClr val="7030A0"/>
                </a:solidFill>
              </a:rPr>
              <a:t> ha </a:t>
            </a:r>
            <a:r>
              <a:rPr lang="en-US" sz="2000" dirty="0" err="1" smtClean="0">
                <a:solidFill>
                  <a:srgbClr val="7030A0"/>
                </a:solidFill>
              </a:rPr>
              <a:t>durado</a:t>
            </a:r>
            <a:r>
              <a:rPr lang="en-US" sz="2000" dirty="0" smtClean="0">
                <a:solidFill>
                  <a:srgbClr val="7030A0"/>
                </a:solidFill>
              </a:rPr>
              <a:t> o se </a:t>
            </a:r>
            <a:r>
              <a:rPr lang="en-US" sz="2000" dirty="0" err="1" smtClean="0">
                <a:solidFill>
                  <a:srgbClr val="7030A0"/>
                </a:solidFill>
              </a:rPr>
              <a:t>espera</a:t>
            </a:r>
            <a:r>
              <a:rPr lang="en-US" sz="2000" dirty="0" smtClean="0">
                <a:solidFill>
                  <a:srgbClr val="7030A0"/>
                </a:solidFill>
              </a:rPr>
              <a:t> que </a:t>
            </a:r>
            <a:r>
              <a:rPr lang="en-US" sz="2000" dirty="0" err="1" smtClean="0">
                <a:solidFill>
                  <a:srgbClr val="7030A0"/>
                </a:solidFill>
              </a:rPr>
              <a:t>dure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por</a:t>
            </a:r>
            <a:r>
              <a:rPr lang="en-US" sz="2000" dirty="0" smtClean="0">
                <a:solidFill>
                  <a:srgbClr val="7030A0"/>
                </a:solidFill>
              </a:rPr>
              <a:t> lo </a:t>
            </a:r>
            <a:r>
              <a:rPr lang="en-US" sz="2000" dirty="0" err="1" smtClean="0">
                <a:solidFill>
                  <a:srgbClr val="7030A0"/>
                </a:solidFill>
              </a:rPr>
              <a:t>menos</a:t>
            </a:r>
            <a:r>
              <a:rPr lang="en-US" sz="2000" dirty="0" smtClean="0">
                <a:solidFill>
                  <a:srgbClr val="7030A0"/>
                </a:solidFill>
              </a:rPr>
              <a:t> un </a:t>
            </a:r>
            <a:r>
              <a:rPr lang="en-US" sz="2000" dirty="0" err="1" smtClean="0">
                <a:solidFill>
                  <a:srgbClr val="7030A0"/>
                </a:solidFill>
              </a:rPr>
              <a:t>año</a:t>
            </a:r>
            <a:r>
              <a:rPr lang="en-US" sz="2000" dirty="0" smtClean="0">
                <a:solidFill>
                  <a:srgbClr val="7030A0"/>
                </a:solidFill>
              </a:rPr>
              <a:t> o que </a:t>
            </a:r>
            <a:r>
              <a:rPr lang="en-US" sz="2000" dirty="0" err="1" smtClean="0">
                <a:solidFill>
                  <a:srgbClr val="7030A0"/>
                </a:solidFill>
              </a:rPr>
              <a:t>resulte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en</a:t>
            </a:r>
            <a:r>
              <a:rPr lang="en-US" sz="2000" dirty="0" smtClean="0">
                <a:solidFill>
                  <a:srgbClr val="7030A0"/>
                </a:solidFill>
              </a:rPr>
              <a:t> la </a:t>
            </a:r>
            <a:r>
              <a:rPr lang="en-US" sz="2000" dirty="0" err="1" smtClean="0">
                <a:solidFill>
                  <a:srgbClr val="7030A0"/>
                </a:solidFill>
              </a:rPr>
              <a:t>muerte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La SSA </a:t>
            </a:r>
            <a:r>
              <a:rPr lang="en-US" sz="2000" dirty="0" err="1" smtClean="0">
                <a:solidFill>
                  <a:srgbClr val="7030A0"/>
                </a:solidFill>
              </a:rPr>
              <a:t>reevaluará</a:t>
            </a:r>
            <a:r>
              <a:rPr lang="en-US" sz="2000" dirty="0" smtClean="0">
                <a:solidFill>
                  <a:srgbClr val="7030A0"/>
                </a:solidFill>
              </a:rPr>
              <a:t> a la </a:t>
            </a:r>
            <a:r>
              <a:rPr lang="en-US" sz="2000" dirty="0" err="1" smtClean="0">
                <a:solidFill>
                  <a:srgbClr val="7030A0"/>
                </a:solidFill>
              </a:rPr>
              <a:t>edad</a:t>
            </a:r>
            <a:r>
              <a:rPr lang="en-US" sz="2000" dirty="0" smtClean="0">
                <a:solidFill>
                  <a:srgbClr val="7030A0"/>
                </a:solidFill>
              </a:rPr>
              <a:t> de 18 para </a:t>
            </a:r>
            <a:r>
              <a:rPr lang="en-US" sz="2000" dirty="0" err="1" smtClean="0">
                <a:solidFill>
                  <a:srgbClr val="7030A0"/>
                </a:solidFill>
              </a:rPr>
              <a:t>determinar</a:t>
            </a:r>
            <a:r>
              <a:rPr lang="en-US" sz="2000" dirty="0" smtClean="0">
                <a:solidFill>
                  <a:srgbClr val="7030A0"/>
                </a:solidFill>
              </a:rPr>
              <a:t> la </a:t>
            </a:r>
            <a:r>
              <a:rPr lang="en-US" sz="2000" dirty="0" err="1" smtClean="0">
                <a:solidFill>
                  <a:srgbClr val="7030A0"/>
                </a:solidFill>
              </a:rPr>
              <a:t>definición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adulta</a:t>
            </a:r>
            <a:r>
              <a:rPr lang="en-US" sz="2000" dirty="0" smtClean="0">
                <a:solidFill>
                  <a:srgbClr val="7030A0"/>
                </a:solidFill>
              </a:rPr>
              <a:t> de </a:t>
            </a:r>
            <a:r>
              <a:rPr lang="en-US" sz="2000" dirty="0" err="1" smtClean="0">
                <a:solidFill>
                  <a:srgbClr val="7030A0"/>
                </a:solidFill>
              </a:rPr>
              <a:t>discapacidad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  <a:endParaRPr lang="en-US" sz="20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3" name="Picture 2" descr="Pictogrammes illustrant diverses formes de handicap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35745"/>
            <a:ext cx="1714500" cy="1714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6400800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3709" y="6400799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Básicos</a:t>
            </a:r>
            <a:r>
              <a:rPr lang="en-US" b="1" dirty="0" smtClean="0">
                <a:solidFill>
                  <a:srgbClr val="7030A0"/>
                </a:solidFill>
              </a:rPr>
              <a:t> y </a:t>
            </a:r>
            <a:r>
              <a:rPr lang="en-US" b="1" dirty="0" err="1" smtClean="0">
                <a:solidFill>
                  <a:srgbClr val="7030A0"/>
                </a:solidFill>
              </a:rPr>
              <a:t>Definiciones</a:t>
            </a:r>
            <a:r>
              <a:rPr lang="en-US" b="1" dirty="0">
                <a:solidFill>
                  <a:srgbClr val="7030A0"/>
                </a:solidFill>
              </a:rPr>
              <a:t>: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7030A0"/>
                </a:solidFill>
              </a:rPr>
              <a:t>Ingreso</a:t>
            </a:r>
            <a:r>
              <a:rPr lang="en-US" b="1" dirty="0" smtClean="0">
                <a:solidFill>
                  <a:srgbClr val="7030A0"/>
                </a:solidFill>
              </a:rPr>
              <a:t> Ganado Versus No Ganado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104" y="1726200"/>
            <a:ext cx="38862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Ingreso</a:t>
            </a:r>
            <a:r>
              <a:rPr lang="en-US" b="1" dirty="0" smtClean="0"/>
              <a:t> Ganado</a:t>
            </a:r>
            <a:endParaRPr lang="en-US" b="1" dirty="0"/>
          </a:p>
          <a:p>
            <a:r>
              <a:rPr lang="en-US" sz="1900" dirty="0" smtClean="0"/>
              <a:t>El </a:t>
            </a:r>
            <a:r>
              <a:rPr lang="en-US" sz="1900" dirty="0" err="1" smtClean="0"/>
              <a:t>ingreso</a:t>
            </a:r>
            <a:r>
              <a:rPr lang="en-US" sz="1900" dirty="0" smtClean="0"/>
              <a:t> </a:t>
            </a:r>
            <a:r>
              <a:rPr lang="en-US" sz="1900" dirty="0" err="1" smtClean="0"/>
              <a:t>ganado</a:t>
            </a:r>
            <a:r>
              <a:rPr lang="en-US" sz="1900" dirty="0" smtClean="0"/>
              <a:t> </a:t>
            </a:r>
            <a:r>
              <a:rPr lang="en-US" sz="1900" dirty="0" err="1" smtClean="0"/>
              <a:t>consiste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:</a:t>
            </a:r>
            <a:endParaRPr lang="en-US" sz="1900" dirty="0"/>
          </a:p>
          <a:p>
            <a:r>
              <a:rPr lang="en-US" sz="1900" dirty="0" err="1" smtClean="0"/>
              <a:t>Salario</a:t>
            </a:r>
            <a:r>
              <a:rPr lang="en-US" sz="1900" dirty="0" smtClean="0"/>
              <a:t> – El </a:t>
            </a:r>
            <a:r>
              <a:rPr lang="en-US" sz="1900" dirty="0" err="1" smtClean="0"/>
              <a:t>salario</a:t>
            </a:r>
            <a:r>
              <a:rPr lang="en-US" sz="1900" dirty="0" smtClean="0"/>
              <a:t> </a:t>
            </a:r>
            <a:r>
              <a:rPr lang="en-US" sz="1900" dirty="0" err="1" smtClean="0"/>
              <a:t>es</a:t>
            </a:r>
            <a:r>
              <a:rPr lang="en-US" sz="1900" dirty="0" smtClean="0"/>
              <a:t> lo que el </a:t>
            </a:r>
            <a:r>
              <a:rPr lang="en-US" sz="1900" dirty="0" err="1" smtClean="0"/>
              <a:t>trabajador</a:t>
            </a:r>
            <a:r>
              <a:rPr lang="en-US" sz="1900" dirty="0" smtClean="0"/>
              <a:t> </a:t>
            </a:r>
            <a:r>
              <a:rPr lang="en-US" sz="1900" dirty="0" err="1" smtClean="0"/>
              <a:t>recibe</a:t>
            </a:r>
            <a:r>
              <a:rPr lang="en-US" sz="1900" dirty="0" smtClean="0"/>
              <a:t> (antes de </a:t>
            </a:r>
            <a:r>
              <a:rPr lang="en-US" sz="1900" dirty="0" err="1" smtClean="0"/>
              <a:t>deducciones</a:t>
            </a:r>
            <a:r>
              <a:rPr lang="en-US" sz="1900" dirty="0" smtClean="0"/>
              <a:t>) </a:t>
            </a:r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trabajar</a:t>
            </a:r>
            <a:r>
              <a:rPr lang="en-US" sz="1900" dirty="0" smtClean="0"/>
              <a:t> </a:t>
            </a:r>
            <a:r>
              <a:rPr lang="en-US" sz="1900" dirty="0" err="1" smtClean="0"/>
              <a:t>como</a:t>
            </a:r>
            <a:r>
              <a:rPr lang="en-US" sz="1900" dirty="0" smtClean="0"/>
              <a:t> </a:t>
            </a:r>
            <a:r>
              <a:rPr lang="en-US" sz="1900" dirty="0" err="1" smtClean="0"/>
              <a:t>empleado</a:t>
            </a:r>
            <a:r>
              <a:rPr lang="en-US" sz="1900" dirty="0" smtClean="0"/>
              <a:t> de </a:t>
            </a:r>
            <a:r>
              <a:rPr lang="en-US" sz="1900" dirty="0" err="1" smtClean="0"/>
              <a:t>otro</a:t>
            </a:r>
            <a:r>
              <a:rPr lang="en-US" sz="1900" dirty="0" smtClean="0"/>
              <a:t>. El </a:t>
            </a:r>
            <a:r>
              <a:rPr lang="en-US" sz="1900" dirty="0" err="1" smtClean="0"/>
              <a:t>salario</a:t>
            </a:r>
            <a:r>
              <a:rPr lang="en-US" sz="1900" dirty="0" smtClean="0"/>
              <a:t> </a:t>
            </a:r>
            <a:r>
              <a:rPr lang="en-US" sz="1900" dirty="0" err="1" smtClean="0"/>
              <a:t>incluye</a:t>
            </a:r>
            <a:r>
              <a:rPr lang="en-US" sz="1900" dirty="0" smtClean="0"/>
              <a:t> </a:t>
            </a:r>
            <a:r>
              <a:rPr lang="en-US" sz="1900" dirty="0" err="1" smtClean="0"/>
              <a:t>sueldos</a:t>
            </a:r>
            <a:r>
              <a:rPr lang="en-US" sz="1900" dirty="0" smtClean="0"/>
              <a:t>, </a:t>
            </a:r>
            <a:r>
              <a:rPr lang="en-US" sz="1900" dirty="0" err="1" smtClean="0"/>
              <a:t>comisiones</a:t>
            </a:r>
            <a:r>
              <a:rPr lang="en-US" sz="1900" dirty="0"/>
              <a:t>, </a:t>
            </a:r>
            <a:r>
              <a:rPr lang="en-US" sz="1900" dirty="0" err="1" smtClean="0"/>
              <a:t>bonos</a:t>
            </a:r>
            <a:r>
              <a:rPr lang="en-US" sz="1900" dirty="0"/>
              <a:t>, </a:t>
            </a:r>
            <a:r>
              <a:rPr lang="en-US" sz="1900" dirty="0" err="1" smtClean="0"/>
              <a:t>indemnizaciones</a:t>
            </a:r>
            <a:r>
              <a:rPr lang="en-US" sz="1900" dirty="0" smtClean="0"/>
              <a:t>, y </a:t>
            </a:r>
            <a:r>
              <a:rPr lang="en-US" sz="1900" dirty="0" err="1" smtClean="0"/>
              <a:t>otros</a:t>
            </a:r>
            <a:r>
              <a:rPr lang="en-US" sz="1900" dirty="0" smtClean="0"/>
              <a:t> </a:t>
            </a:r>
            <a:r>
              <a:rPr lang="en-US" sz="1900" dirty="0" err="1" smtClean="0"/>
              <a:t>pagos</a:t>
            </a:r>
            <a:r>
              <a:rPr lang="en-US" sz="1900" dirty="0" smtClean="0"/>
              <a:t> </a:t>
            </a:r>
            <a:r>
              <a:rPr lang="en-US" sz="1900" dirty="0" err="1" smtClean="0"/>
              <a:t>especiales</a:t>
            </a:r>
            <a:r>
              <a:rPr lang="en-US" sz="1900" dirty="0" smtClean="0"/>
              <a:t> </a:t>
            </a:r>
            <a:r>
              <a:rPr lang="en-US" sz="1900" dirty="0" err="1" smtClean="0"/>
              <a:t>recibidos</a:t>
            </a:r>
            <a:r>
              <a:rPr lang="en-US" sz="1900" dirty="0" smtClean="0"/>
              <a:t> a causa del </a:t>
            </a:r>
            <a:r>
              <a:rPr lang="en-US" sz="1900" dirty="0" err="1" smtClean="0"/>
              <a:t>empleo</a:t>
            </a:r>
            <a:r>
              <a:rPr lang="en-US" sz="1900" dirty="0" smtClean="0"/>
              <a:t>. </a:t>
            </a:r>
            <a:endParaRPr lang="en-US" sz="1900" dirty="0"/>
          </a:p>
          <a:p>
            <a:r>
              <a:rPr lang="en-US" sz="1900" dirty="0" smtClean="0"/>
              <a:t>El </a:t>
            </a:r>
            <a:r>
              <a:rPr lang="en-US" sz="1900" dirty="0" err="1" smtClean="0"/>
              <a:t>Salario</a:t>
            </a:r>
            <a:r>
              <a:rPr lang="en-US" sz="1900" dirty="0" smtClean="0"/>
              <a:t> </a:t>
            </a:r>
            <a:r>
              <a:rPr lang="en-US" sz="1900" dirty="0" err="1" smtClean="0"/>
              <a:t>puede</a:t>
            </a:r>
            <a:r>
              <a:rPr lang="en-US" sz="1900" dirty="0" smtClean="0"/>
              <a:t> </a:t>
            </a:r>
            <a:r>
              <a:rPr lang="en-US" sz="1900" dirty="0" err="1" smtClean="0"/>
              <a:t>también</a:t>
            </a:r>
            <a:r>
              <a:rPr lang="en-US" sz="1900" dirty="0" smtClean="0"/>
              <a:t> </a:t>
            </a:r>
            <a:r>
              <a:rPr lang="en-US" sz="1900" dirty="0" err="1" smtClean="0"/>
              <a:t>incluir</a:t>
            </a:r>
            <a:r>
              <a:rPr lang="en-US" sz="1900" dirty="0" smtClean="0"/>
              <a:t> el valor de </a:t>
            </a:r>
            <a:r>
              <a:rPr lang="en-US" sz="1900" dirty="0" err="1" smtClean="0"/>
              <a:t>alimentos</a:t>
            </a:r>
            <a:r>
              <a:rPr lang="en-US" sz="1900" dirty="0" smtClean="0"/>
              <a:t> y </a:t>
            </a:r>
            <a:r>
              <a:rPr lang="en-US" sz="1900" dirty="0" err="1" smtClean="0"/>
              <a:t>vivienda</a:t>
            </a:r>
            <a:r>
              <a:rPr lang="en-US" sz="1900" dirty="0" smtClean="0"/>
              <a:t>, u </a:t>
            </a:r>
            <a:r>
              <a:rPr lang="en-US" sz="1900" dirty="0" err="1" smtClean="0"/>
              <a:t>otras</a:t>
            </a:r>
            <a:r>
              <a:rPr lang="en-US" sz="1900" dirty="0" smtClean="0"/>
              <a:t> </a:t>
            </a:r>
            <a:r>
              <a:rPr lang="en-US" sz="1900" dirty="0" err="1" smtClean="0"/>
              <a:t>provisiones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 </a:t>
            </a:r>
            <a:r>
              <a:rPr lang="en-US" sz="1900" dirty="0" err="1" smtClean="0"/>
              <a:t>vez</a:t>
            </a:r>
            <a:r>
              <a:rPr lang="en-US" sz="1900" dirty="0" smtClean="0"/>
              <a:t> de </a:t>
            </a:r>
            <a:r>
              <a:rPr lang="en-US" sz="1900" dirty="0" err="1" smtClean="0"/>
              <a:t>efectivo</a:t>
            </a:r>
            <a:r>
              <a:rPr lang="en-US" sz="1900" dirty="0" smtClean="0"/>
              <a:t>. </a:t>
            </a:r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ejemplo</a:t>
            </a:r>
            <a:r>
              <a:rPr lang="en-US" sz="1900" dirty="0" smtClean="0"/>
              <a:t>, la </a:t>
            </a:r>
            <a:r>
              <a:rPr lang="en-US" sz="1900" dirty="0" err="1" smtClean="0"/>
              <a:t>vivienda</a:t>
            </a:r>
            <a:r>
              <a:rPr lang="en-US" sz="1900" dirty="0" smtClean="0"/>
              <a:t> </a:t>
            </a:r>
            <a:r>
              <a:rPr lang="en-US" sz="1900" dirty="0" err="1" smtClean="0"/>
              <a:t>proporcionada</a:t>
            </a:r>
            <a:r>
              <a:rPr lang="en-US" sz="1900" dirty="0" smtClean="0"/>
              <a:t> al </a:t>
            </a:r>
            <a:r>
              <a:rPr lang="en-US" sz="1900" dirty="0" err="1" smtClean="0"/>
              <a:t>empleado</a:t>
            </a:r>
            <a:r>
              <a:rPr lang="en-US" sz="1900" dirty="0" smtClean="0"/>
              <a:t> </a:t>
            </a:r>
            <a:r>
              <a:rPr lang="en-US" sz="1900" dirty="0" err="1" smtClean="0"/>
              <a:t>puede</a:t>
            </a:r>
            <a:r>
              <a:rPr lang="en-US" sz="1900" dirty="0" smtClean="0"/>
              <a:t> </a:t>
            </a:r>
            <a:r>
              <a:rPr lang="en-US" sz="1900" dirty="0" err="1" smtClean="0"/>
              <a:t>considerarse</a:t>
            </a:r>
            <a:r>
              <a:rPr lang="en-US" sz="1900" dirty="0" smtClean="0"/>
              <a:t> </a:t>
            </a:r>
            <a:r>
              <a:rPr lang="en-US" sz="1900" dirty="0" err="1" smtClean="0"/>
              <a:t>salario</a:t>
            </a:r>
            <a:r>
              <a:rPr lang="en-US" sz="1900" dirty="0" smtClean="0"/>
              <a:t>. </a:t>
            </a:r>
            <a:r>
              <a:rPr lang="en-US" sz="1900" dirty="0" err="1" smtClean="0"/>
              <a:t>Esta</a:t>
            </a:r>
            <a:r>
              <a:rPr lang="en-US" sz="1900" dirty="0" smtClean="0"/>
              <a:t> </a:t>
            </a:r>
            <a:r>
              <a:rPr lang="en-US" sz="1900" dirty="0" err="1" smtClean="0"/>
              <a:t>es</a:t>
            </a:r>
            <a:r>
              <a:rPr lang="en-US" sz="1900" dirty="0" smtClean="0"/>
              <a:t> </a:t>
            </a:r>
            <a:r>
              <a:rPr lang="en-US" sz="1900" dirty="0" err="1" smtClean="0"/>
              <a:t>considerada</a:t>
            </a:r>
            <a:r>
              <a:rPr lang="en-US" sz="1900" dirty="0" smtClean="0"/>
              <a:t> </a:t>
            </a:r>
            <a:r>
              <a:rPr lang="en-US" sz="1900" dirty="0" err="1" smtClean="0"/>
              <a:t>ganancia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 </a:t>
            </a:r>
            <a:r>
              <a:rPr lang="en-US" sz="1900" dirty="0" err="1" smtClean="0"/>
              <a:t>especie</a:t>
            </a:r>
            <a:r>
              <a:rPr lang="en-US" sz="1900" dirty="0" smtClean="0"/>
              <a:t>. Sin embargo, para </a:t>
            </a:r>
            <a:r>
              <a:rPr lang="en-US" sz="1900" dirty="0" err="1" smtClean="0"/>
              <a:t>trabajadores</a:t>
            </a:r>
            <a:r>
              <a:rPr lang="en-US" sz="1900" dirty="0" smtClean="0"/>
              <a:t> </a:t>
            </a:r>
            <a:r>
              <a:rPr lang="en-US" sz="1900" dirty="0" err="1" smtClean="0"/>
              <a:t>domésticos</a:t>
            </a:r>
            <a:r>
              <a:rPr lang="en-US" sz="1900" dirty="0" smtClean="0"/>
              <a:t> o de </a:t>
            </a:r>
            <a:r>
              <a:rPr lang="en-US" sz="1900" dirty="0" err="1" smtClean="0"/>
              <a:t>agricultura</a:t>
            </a:r>
            <a:r>
              <a:rPr lang="en-US" sz="1900" dirty="0" smtClean="0"/>
              <a:t>, el </a:t>
            </a:r>
            <a:r>
              <a:rPr lang="en-US" sz="1900" dirty="0" err="1" smtClean="0"/>
              <a:t>pago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 </a:t>
            </a:r>
            <a:r>
              <a:rPr lang="en-US" sz="1900" dirty="0" err="1" smtClean="0"/>
              <a:t>especie</a:t>
            </a:r>
            <a:r>
              <a:rPr lang="en-US" sz="1900" dirty="0" smtClean="0"/>
              <a:t> </a:t>
            </a:r>
            <a:r>
              <a:rPr lang="en-US" sz="1900" dirty="0" err="1" smtClean="0"/>
              <a:t>es</a:t>
            </a:r>
            <a:r>
              <a:rPr lang="en-US" sz="1900" dirty="0" smtClean="0"/>
              <a:t> </a:t>
            </a:r>
            <a:r>
              <a:rPr lang="en-US" sz="1900" dirty="0" err="1" smtClean="0"/>
              <a:t>manejado</a:t>
            </a:r>
            <a:r>
              <a:rPr lang="en-US" sz="1900" dirty="0" smtClean="0"/>
              <a:t> </a:t>
            </a:r>
            <a:r>
              <a:rPr lang="en-US" sz="1900" dirty="0" err="1" smtClean="0"/>
              <a:t>como</a:t>
            </a:r>
            <a:r>
              <a:rPr lang="en-US" sz="1900" dirty="0" smtClean="0"/>
              <a:t> </a:t>
            </a:r>
            <a:r>
              <a:rPr lang="en-US" sz="1900" dirty="0" err="1" smtClean="0"/>
              <a:t>ingreso</a:t>
            </a:r>
            <a:r>
              <a:rPr lang="en-US" sz="1900" dirty="0" smtClean="0"/>
              <a:t> no </a:t>
            </a:r>
            <a:r>
              <a:rPr lang="en-US" sz="1900" dirty="0" err="1" smtClean="0"/>
              <a:t>ganado</a:t>
            </a:r>
            <a:r>
              <a:rPr lang="en-US" sz="1900" dirty="0" smtClean="0"/>
              <a:t>.</a:t>
            </a:r>
            <a:endParaRPr lang="en-US" sz="1900" dirty="0"/>
          </a:p>
          <a:p>
            <a:r>
              <a:rPr lang="en-US" sz="1900" dirty="0" err="1" smtClean="0"/>
              <a:t>Ganancias</a:t>
            </a:r>
            <a:r>
              <a:rPr lang="en-US" sz="1900" dirty="0" smtClean="0"/>
              <a:t> </a:t>
            </a:r>
            <a:r>
              <a:rPr lang="en-US" sz="1900" dirty="0" err="1" smtClean="0"/>
              <a:t>netas</a:t>
            </a:r>
            <a:r>
              <a:rPr lang="en-US" sz="1900" dirty="0" smtClean="0"/>
              <a:t> </a:t>
            </a:r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autoempleo</a:t>
            </a:r>
            <a:endParaRPr lang="en-US" sz="1900" dirty="0"/>
          </a:p>
          <a:p>
            <a:r>
              <a:rPr lang="en-US" sz="1900" dirty="0" err="1" smtClean="0"/>
              <a:t>Pagos</a:t>
            </a:r>
            <a:r>
              <a:rPr lang="en-US" sz="1900" dirty="0" smtClean="0"/>
              <a:t> </a:t>
            </a:r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servicios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 un taller </a:t>
            </a:r>
            <a:r>
              <a:rPr lang="en-US" sz="1900" dirty="0" err="1" smtClean="0"/>
              <a:t>protegido</a:t>
            </a:r>
            <a:r>
              <a:rPr lang="en-US" sz="1900" dirty="0" smtClean="0"/>
              <a:t>, y</a:t>
            </a:r>
            <a:endParaRPr lang="en-US" sz="1900" dirty="0"/>
          </a:p>
          <a:p>
            <a:r>
              <a:rPr lang="en-US" sz="1900" dirty="0" smtClean="0"/>
              <a:t>La </a:t>
            </a:r>
            <a:r>
              <a:rPr lang="en-US" sz="1900" dirty="0" err="1" smtClean="0"/>
              <a:t>mayoría</a:t>
            </a:r>
            <a:r>
              <a:rPr lang="en-US" sz="1900" dirty="0" smtClean="0"/>
              <a:t> de las </a:t>
            </a:r>
            <a:r>
              <a:rPr lang="en-US" sz="1900" dirty="0" err="1" smtClean="0"/>
              <a:t>regalías</a:t>
            </a:r>
            <a:r>
              <a:rPr lang="en-US" sz="1900" dirty="0" smtClean="0"/>
              <a:t> y </a:t>
            </a:r>
            <a:r>
              <a:rPr lang="en-US" sz="1900" dirty="0" err="1" smtClean="0"/>
              <a:t>honorarios</a:t>
            </a:r>
            <a:r>
              <a:rPr lang="en-US" sz="1900" dirty="0" smtClean="0"/>
              <a:t>.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62" y="1690689"/>
            <a:ext cx="3886200" cy="4727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 smtClean="0"/>
              <a:t>Ingreso</a:t>
            </a:r>
            <a:r>
              <a:rPr lang="en-US" sz="1800" b="1" dirty="0" smtClean="0"/>
              <a:t> No Ganado</a:t>
            </a:r>
            <a:endParaRPr lang="en-US" sz="1800" b="1" dirty="0"/>
          </a:p>
          <a:p>
            <a:r>
              <a:rPr lang="en-US" sz="1500" dirty="0" err="1" smtClean="0"/>
              <a:t>Apoyo</a:t>
            </a:r>
            <a:r>
              <a:rPr lang="en-US" sz="1500" dirty="0" smtClean="0"/>
              <a:t> y </a:t>
            </a:r>
            <a:r>
              <a:rPr lang="en-US" sz="1500" dirty="0" err="1" smtClean="0"/>
              <a:t>manutención</a:t>
            </a:r>
            <a:r>
              <a:rPr lang="en-US" sz="1500" dirty="0" smtClean="0"/>
              <a:t> </a:t>
            </a:r>
            <a:r>
              <a:rPr lang="en-US" sz="1500" dirty="0" err="1" smtClean="0"/>
              <a:t>en</a:t>
            </a:r>
            <a:r>
              <a:rPr lang="en-US" sz="1500" dirty="0" smtClean="0"/>
              <a:t> </a:t>
            </a:r>
            <a:r>
              <a:rPr lang="en-US" sz="1500" dirty="0" err="1" smtClean="0"/>
              <a:t>especie</a:t>
            </a:r>
            <a:r>
              <a:rPr lang="en-US" sz="1500" dirty="0" smtClean="0"/>
              <a:t> (</a:t>
            </a:r>
            <a:r>
              <a:rPr lang="en-US" sz="1500" dirty="0" err="1" smtClean="0"/>
              <a:t>alimento</a:t>
            </a:r>
            <a:r>
              <a:rPr lang="en-US" sz="1500" dirty="0" smtClean="0"/>
              <a:t> o </a:t>
            </a:r>
            <a:r>
              <a:rPr lang="en-US" sz="1500" dirty="0" err="1" smtClean="0"/>
              <a:t>vivienda</a:t>
            </a:r>
            <a:r>
              <a:rPr lang="en-US" sz="1500" dirty="0" smtClean="0"/>
              <a:t>) que se </a:t>
            </a:r>
            <a:r>
              <a:rPr lang="en-US" sz="1500" dirty="0" err="1" smtClean="0"/>
              <a:t>proporciona</a:t>
            </a:r>
            <a:r>
              <a:rPr lang="en-US" sz="1500" dirty="0" smtClean="0"/>
              <a:t> o </a:t>
            </a:r>
            <a:r>
              <a:rPr lang="en-US" sz="1500" dirty="0" err="1" smtClean="0"/>
              <a:t>recibe</a:t>
            </a:r>
            <a:r>
              <a:rPr lang="en-US" sz="1500" dirty="0" smtClean="0"/>
              <a:t> un </a:t>
            </a:r>
            <a:r>
              <a:rPr lang="en-US" sz="1500" dirty="0" err="1" smtClean="0"/>
              <a:t>individuo</a:t>
            </a:r>
            <a:r>
              <a:rPr lang="en-US" sz="1500" dirty="0" smtClean="0"/>
              <a:t> </a:t>
            </a:r>
            <a:r>
              <a:rPr lang="en-US" sz="1500" dirty="0" err="1" smtClean="0"/>
              <a:t>por</a:t>
            </a:r>
            <a:r>
              <a:rPr lang="en-US" sz="1500" dirty="0" smtClean="0"/>
              <a:t> que </a:t>
            </a:r>
            <a:r>
              <a:rPr lang="en-US" sz="1500" dirty="0" err="1" smtClean="0"/>
              <a:t>alguien</a:t>
            </a:r>
            <a:r>
              <a:rPr lang="en-US" sz="1500" dirty="0" smtClean="0"/>
              <a:t> </a:t>
            </a:r>
            <a:r>
              <a:rPr lang="en-US" sz="1500" dirty="0" err="1" smtClean="0"/>
              <a:t>más</a:t>
            </a:r>
            <a:r>
              <a:rPr lang="en-US" sz="1500" dirty="0" smtClean="0"/>
              <a:t> lo </a:t>
            </a:r>
            <a:r>
              <a:rPr lang="en-US" sz="1500" dirty="0" err="1" smtClean="0"/>
              <a:t>pagó</a:t>
            </a:r>
            <a:r>
              <a:rPr lang="en-US" sz="1500" dirty="0" smtClean="0"/>
              <a:t>.</a:t>
            </a:r>
            <a:endParaRPr lang="en-US" sz="1500" dirty="0"/>
          </a:p>
          <a:p>
            <a:r>
              <a:rPr lang="en-US" sz="1500" dirty="0" err="1" smtClean="0"/>
              <a:t>Pensiones</a:t>
            </a:r>
            <a:r>
              <a:rPr lang="en-US" sz="1500" dirty="0" smtClean="0"/>
              <a:t> y </a:t>
            </a:r>
            <a:r>
              <a:rPr lang="en-US" sz="1500" dirty="0" err="1" smtClean="0"/>
              <a:t>anualidades</a:t>
            </a:r>
            <a:r>
              <a:rPr lang="en-US" sz="1500" dirty="0" smtClean="0"/>
              <a:t> </a:t>
            </a:r>
            <a:r>
              <a:rPr lang="en-US" sz="1500" dirty="0" err="1" smtClean="0"/>
              <a:t>privadas</a:t>
            </a:r>
            <a:endParaRPr lang="en-US" sz="1500" dirty="0"/>
          </a:p>
          <a:p>
            <a:r>
              <a:rPr lang="en-US" sz="1500" dirty="0" err="1" smtClean="0"/>
              <a:t>Pagos</a:t>
            </a:r>
            <a:r>
              <a:rPr lang="en-US" sz="1500" dirty="0" smtClean="0"/>
              <a:t> </a:t>
            </a:r>
            <a:r>
              <a:rPr lang="en-US" sz="1500" dirty="0" err="1" smtClean="0"/>
              <a:t>públicos</a:t>
            </a:r>
            <a:r>
              <a:rPr lang="en-US" sz="1500" dirty="0" smtClean="0"/>
              <a:t> </a:t>
            </a:r>
            <a:r>
              <a:rPr lang="en-US" sz="1500" dirty="0" err="1" smtClean="0"/>
              <a:t>periódicos</a:t>
            </a:r>
            <a:r>
              <a:rPr lang="en-US" sz="1500" dirty="0" smtClean="0"/>
              <a:t> </a:t>
            </a:r>
            <a:r>
              <a:rPr lang="en-US" sz="1500" dirty="0" err="1" smtClean="0"/>
              <a:t>como</a:t>
            </a:r>
            <a:r>
              <a:rPr lang="en-US" sz="1500" dirty="0" smtClean="0"/>
              <a:t> </a:t>
            </a:r>
            <a:r>
              <a:rPr lang="en-US" sz="1500" dirty="0" err="1" smtClean="0"/>
              <a:t>beneficios</a:t>
            </a:r>
            <a:r>
              <a:rPr lang="en-US" sz="1500" dirty="0" smtClean="0"/>
              <a:t> del </a:t>
            </a:r>
            <a:r>
              <a:rPr lang="en-US" sz="1500" dirty="0" err="1" smtClean="0"/>
              <a:t>Seguro</a:t>
            </a:r>
            <a:r>
              <a:rPr lang="en-US" sz="1500" dirty="0" smtClean="0"/>
              <a:t> Social </a:t>
            </a:r>
            <a:r>
              <a:rPr lang="en-US" sz="1500" dirty="0"/>
              <a:t>(SSI/SSDI), </a:t>
            </a:r>
            <a:r>
              <a:rPr lang="en-US" sz="1500" dirty="0" err="1" smtClean="0"/>
              <a:t>beneficios</a:t>
            </a:r>
            <a:r>
              <a:rPr lang="en-US" sz="1500" dirty="0" smtClean="0"/>
              <a:t> </a:t>
            </a:r>
            <a:r>
              <a:rPr lang="en-US" sz="1500" dirty="0" err="1" smtClean="0"/>
              <a:t>por</a:t>
            </a:r>
            <a:r>
              <a:rPr lang="en-US" sz="1500" dirty="0" smtClean="0"/>
              <a:t> </a:t>
            </a:r>
            <a:r>
              <a:rPr lang="en-US" sz="1500" dirty="0" err="1" smtClean="0"/>
              <a:t>Retiro</a:t>
            </a:r>
            <a:r>
              <a:rPr lang="en-US" sz="1500" dirty="0" smtClean="0"/>
              <a:t> de </a:t>
            </a:r>
            <a:r>
              <a:rPr lang="en-US" sz="1500" dirty="0" err="1" smtClean="0"/>
              <a:t>Ferrocarril</a:t>
            </a:r>
            <a:r>
              <a:rPr lang="en-US" sz="1500" dirty="0" smtClean="0"/>
              <a:t>, </a:t>
            </a:r>
            <a:r>
              <a:rPr lang="en-US" sz="1500" dirty="0" err="1" smtClean="0"/>
              <a:t>pensión</a:t>
            </a:r>
            <a:r>
              <a:rPr lang="en-US" sz="1500" dirty="0" smtClean="0"/>
              <a:t> VA y </a:t>
            </a:r>
            <a:r>
              <a:rPr lang="en-US" sz="1500" dirty="0" err="1" smtClean="0"/>
              <a:t>pagos</a:t>
            </a:r>
            <a:r>
              <a:rPr lang="en-US" sz="1500" dirty="0" smtClean="0"/>
              <a:t> de </a:t>
            </a:r>
            <a:r>
              <a:rPr lang="en-US" sz="1500" dirty="0" err="1" smtClean="0"/>
              <a:t>compensación</a:t>
            </a:r>
            <a:r>
              <a:rPr lang="en-US" sz="1500" dirty="0" smtClean="0"/>
              <a:t>, </a:t>
            </a:r>
            <a:r>
              <a:rPr lang="en-US" sz="1500" dirty="0" err="1" smtClean="0"/>
              <a:t>anualidades</a:t>
            </a:r>
            <a:r>
              <a:rPr lang="en-US" sz="1500" dirty="0" smtClean="0"/>
              <a:t> </a:t>
            </a:r>
            <a:r>
              <a:rPr lang="en-US" sz="1500" dirty="0" err="1" smtClean="0"/>
              <a:t>por</a:t>
            </a:r>
            <a:r>
              <a:rPr lang="en-US" sz="1500" dirty="0" smtClean="0"/>
              <a:t> </a:t>
            </a:r>
            <a:r>
              <a:rPr lang="en-US" sz="1500" dirty="0" err="1" smtClean="0"/>
              <a:t>servicio</a:t>
            </a:r>
            <a:r>
              <a:rPr lang="en-US" sz="1500" dirty="0" smtClean="0"/>
              <a:t> civil, </a:t>
            </a:r>
            <a:r>
              <a:rPr lang="en-US" sz="1500" dirty="0" err="1" smtClean="0"/>
              <a:t>compensaciones</a:t>
            </a:r>
            <a:r>
              <a:rPr lang="en-US" sz="1500" dirty="0" smtClean="0"/>
              <a:t> al </a:t>
            </a:r>
            <a:r>
              <a:rPr lang="en-US" sz="1500" dirty="0" err="1" smtClean="0"/>
              <a:t>trabajador</a:t>
            </a:r>
            <a:r>
              <a:rPr lang="en-US" sz="1500" dirty="0" smtClean="0"/>
              <a:t>, </a:t>
            </a:r>
            <a:r>
              <a:rPr lang="en-US" sz="1500" dirty="0" err="1" smtClean="0"/>
              <a:t>compensación</a:t>
            </a:r>
            <a:r>
              <a:rPr lang="en-US" sz="1500" dirty="0" smtClean="0"/>
              <a:t> </a:t>
            </a:r>
            <a:r>
              <a:rPr lang="en-US" sz="1500" dirty="0" err="1" smtClean="0"/>
              <a:t>por</a:t>
            </a:r>
            <a:r>
              <a:rPr lang="en-US" sz="1500" dirty="0" smtClean="0"/>
              <a:t> </a:t>
            </a:r>
            <a:r>
              <a:rPr lang="en-US" sz="1500" dirty="0" err="1" smtClean="0"/>
              <a:t>desempleo</a:t>
            </a:r>
            <a:r>
              <a:rPr lang="en-US" sz="1500" dirty="0" smtClean="0"/>
              <a:t>  </a:t>
            </a:r>
            <a:endParaRPr lang="en-US" sz="1500" dirty="0"/>
          </a:p>
          <a:p>
            <a:r>
              <a:rPr lang="en-US" sz="1500" dirty="0" err="1" smtClean="0"/>
              <a:t>Recaudaciones</a:t>
            </a:r>
            <a:r>
              <a:rPr lang="en-US" sz="1500" dirty="0" smtClean="0"/>
              <a:t> </a:t>
            </a:r>
            <a:r>
              <a:rPr lang="en-US" sz="1500" dirty="0" err="1" smtClean="0"/>
              <a:t>por</a:t>
            </a:r>
            <a:r>
              <a:rPr lang="en-US" sz="1500" dirty="0" smtClean="0"/>
              <a:t> </a:t>
            </a:r>
            <a:r>
              <a:rPr lang="en-US" sz="1500" dirty="0" err="1" smtClean="0"/>
              <a:t>seguro</a:t>
            </a:r>
            <a:r>
              <a:rPr lang="en-US" sz="1500" dirty="0" smtClean="0"/>
              <a:t> de </a:t>
            </a:r>
            <a:r>
              <a:rPr lang="en-US" sz="1500" dirty="0" err="1" smtClean="0"/>
              <a:t>vida</a:t>
            </a:r>
            <a:r>
              <a:rPr lang="en-US" sz="1500" dirty="0" smtClean="0"/>
              <a:t> y </a:t>
            </a:r>
            <a:r>
              <a:rPr lang="en-US" sz="1500" dirty="0" err="1" smtClean="0"/>
              <a:t>otros</a:t>
            </a:r>
            <a:r>
              <a:rPr lang="en-US" sz="1500" dirty="0" smtClean="0"/>
              <a:t> </a:t>
            </a:r>
            <a:r>
              <a:rPr lang="en-US" sz="1500" dirty="0" err="1" smtClean="0"/>
              <a:t>beneficios</a:t>
            </a:r>
            <a:r>
              <a:rPr lang="en-US" sz="1500" dirty="0" smtClean="0"/>
              <a:t> </a:t>
            </a:r>
            <a:r>
              <a:rPr lang="en-US" sz="1500" dirty="0" err="1" smtClean="0"/>
              <a:t>mortuorios</a:t>
            </a:r>
            <a:r>
              <a:rPr lang="en-US" sz="1500" dirty="0" smtClean="0"/>
              <a:t>.</a:t>
            </a:r>
            <a:endParaRPr lang="en-US" sz="1500" dirty="0"/>
          </a:p>
          <a:p>
            <a:r>
              <a:rPr lang="en-US" sz="1500" dirty="0" err="1" smtClean="0"/>
              <a:t>Obsequios</a:t>
            </a:r>
            <a:r>
              <a:rPr lang="en-US" sz="1500" dirty="0" smtClean="0"/>
              <a:t> y </a:t>
            </a:r>
            <a:r>
              <a:rPr lang="en-US" sz="1500" dirty="0" err="1" smtClean="0"/>
              <a:t>herencias</a:t>
            </a:r>
            <a:r>
              <a:rPr lang="en-US" sz="1500" dirty="0" smtClean="0"/>
              <a:t>; </a:t>
            </a:r>
            <a:r>
              <a:rPr lang="en-US" sz="1500" dirty="0" err="1" smtClean="0"/>
              <a:t>Premios</a:t>
            </a:r>
            <a:r>
              <a:rPr lang="en-US" sz="1500" dirty="0" smtClean="0"/>
              <a:t> y </a:t>
            </a:r>
            <a:r>
              <a:rPr lang="en-US" sz="1500" dirty="0" err="1" smtClean="0"/>
              <a:t>reconocimientos</a:t>
            </a:r>
            <a:endParaRPr lang="en-US" sz="1500" dirty="0"/>
          </a:p>
          <a:p>
            <a:r>
              <a:rPr lang="en-US" sz="1500" dirty="0" err="1" smtClean="0"/>
              <a:t>Pagos</a:t>
            </a:r>
            <a:r>
              <a:rPr lang="en-US" sz="1500" dirty="0" smtClean="0"/>
              <a:t> de </a:t>
            </a:r>
            <a:r>
              <a:rPr lang="en-US" sz="1500" dirty="0" err="1" smtClean="0"/>
              <a:t>apoyo</a:t>
            </a:r>
            <a:r>
              <a:rPr lang="en-US" sz="1500" dirty="0" smtClean="0"/>
              <a:t> y </a:t>
            </a:r>
            <a:r>
              <a:rPr lang="en-US" sz="1500" dirty="0" err="1" smtClean="0"/>
              <a:t>pensión</a:t>
            </a:r>
            <a:r>
              <a:rPr lang="en-US" sz="1500" dirty="0" smtClean="0"/>
              <a:t> </a:t>
            </a:r>
            <a:r>
              <a:rPr lang="en-US" sz="1500" dirty="0" err="1" smtClean="0"/>
              <a:t>alimenticia</a:t>
            </a:r>
            <a:r>
              <a:rPr lang="en-US" sz="1500" dirty="0" smtClean="0"/>
              <a:t> </a:t>
            </a:r>
            <a:r>
              <a:rPr lang="en-US" sz="1500" dirty="0" err="1" smtClean="0"/>
              <a:t>en</a:t>
            </a:r>
            <a:r>
              <a:rPr lang="en-US" sz="1500" dirty="0" smtClean="0"/>
              <a:t> </a:t>
            </a:r>
            <a:r>
              <a:rPr lang="en-US" sz="1500" dirty="0" err="1" smtClean="0"/>
              <a:t>efectivo</a:t>
            </a:r>
            <a:r>
              <a:rPr lang="en-US" sz="1500" dirty="0" smtClean="0"/>
              <a:t> o </a:t>
            </a:r>
            <a:r>
              <a:rPr lang="en-US" sz="1500" dirty="0" err="1" smtClean="0"/>
              <a:t>en</a:t>
            </a:r>
            <a:r>
              <a:rPr lang="en-US" sz="1500" dirty="0" smtClean="0"/>
              <a:t> </a:t>
            </a:r>
            <a:r>
              <a:rPr lang="en-US" sz="1500" dirty="0" err="1" smtClean="0"/>
              <a:t>especie</a:t>
            </a:r>
            <a:r>
              <a:rPr lang="en-US" sz="1500" dirty="0" smtClean="0"/>
              <a:t>.</a:t>
            </a:r>
            <a:endParaRPr lang="en-US" sz="1500" dirty="0"/>
          </a:p>
          <a:p>
            <a:r>
              <a:rPr lang="en-US" sz="1500" dirty="0" err="1" smtClean="0"/>
              <a:t>Dividendos</a:t>
            </a:r>
            <a:r>
              <a:rPr lang="en-US" sz="1500" dirty="0" smtClean="0"/>
              <a:t> e </a:t>
            </a:r>
            <a:r>
              <a:rPr lang="en-US" sz="1500" dirty="0" err="1" smtClean="0"/>
              <a:t>intereses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609600" y="6400800"/>
            <a:ext cx="3657600" cy="1603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6196" y="6347628"/>
            <a:ext cx="3763316" cy="1412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18475" cy="13255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002060"/>
                </a:solidFill>
              </a:rPr>
              <a:t>Elegibilidad</a:t>
            </a:r>
            <a:r>
              <a:rPr lang="en-US" sz="3200" dirty="0" smtClean="0">
                <a:solidFill>
                  <a:srgbClr val="002060"/>
                </a:solidFill>
              </a:rPr>
              <a:t> de SSI:  </a:t>
            </a:r>
            <a:r>
              <a:rPr lang="en-US" sz="3200" dirty="0" err="1" smtClean="0">
                <a:solidFill>
                  <a:srgbClr val="002060"/>
                </a:solidFill>
              </a:rPr>
              <a:t>Determinar</a:t>
            </a:r>
            <a:r>
              <a:rPr lang="en-US" sz="3200" dirty="0" smtClean="0">
                <a:solidFill>
                  <a:srgbClr val="002060"/>
                </a:solidFill>
              </a:rPr>
              <a:t> la </a:t>
            </a:r>
            <a:r>
              <a:rPr lang="en-US" sz="3200" dirty="0" err="1" smtClean="0">
                <a:solidFill>
                  <a:srgbClr val="002060"/>
                </a:solidFill>
              </a:rPr>
              <a:t>Edad</a:t>
            </a:r>
            <a:r>
              <a:rPr lang="en-US" sz="3200" dirty="0" smtClean="0">
                <a:solidFill>
                  <a:srgbClr val="002060"/>
                </a:solidFill>
              </a:rPr>
              <a:t> del Niño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22325" y="2089150"/>
            <a:ext cx="3703638" cy="402431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buNone/>
              <a:defRPr/>
            </a:pPr>
            <a:r>
              <a:rPr lang="en-US" sz="2000" b="1" dirty="0" err="1" smtClean="0">
                <a:solidFill>
                  <a:srgbClr val="002060"/>
                </a:solidFill>
              </a:rPr>
              <a:t>Menor</a:t>
            </a:r>
            <a:r>
              <a:rPr lang="en-US" sz="2000" b="1" dirty="0" smtClean="0">
                <a:solidFill>
                  <a:srgbClr val="002060"/>
                </a:solidFill>
              </a:rPr>
              <a:t> a 18 </a:t>
            </a:r>
            <a:r>
              <a:rPr lang="en-US" sz="2000" b="1" dirty="0" err="1" smtClean="0">
                <a:solidFill>
                  <a:srgbClr val="002060"/>
                </a:solidFill>
              </a:rPr>
              <a:t>años</a:t>
            </a:r>
            <a:r>
              <a:rPr lang="en-US" sz="2000" b="1" dirty="0" smtClean="0">
                <a:solidFill>
                  <a:srgbClr val="002060"/>
                </a:solidFill>
              </a:rPr>
              <a:t>:</a:t>
            </a:r>
            <a:endParaRPr lang="en-US" sz="2000" b="1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Ingreso</a:t>
            </a:r>
            <a:r>
              <a:rPr lang="en-US" sz="2000" dirty="0" smtClean="0">
                <a:solidFill>
                  <a:srgbClr val="002060"/>
                </a:solidFill>
              </a:rPr>
              <a:t> de </a:t>
            </a:r>
            <a:r>
              <a:rPr lang="en-US" sz="2000" dirty="0" err="1" smtClean="0">
                <a:solidFill>
                  <a:srgbClr val="002060"/>
                </a:solidFill>
              </a:rPr>
              <a:t>los</a:t>
            </a:r>
            <a:r>
              <a:rPr lang="en-US" sz="2000" dirty="0" smtClean="0">
                <a:solidFill>
                  <a:srgbClr val="002060"/>
                </a:solidFill>
              </a:rPr>
              <a:t> Padres</a:t>
            </a: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‘</a:t>
            </a:r>
            <a:r>
              <a:rPr lang="en-US" sz="2000" dirty="0" err="1" smtClean="0">
                <a:solidFill>
                  <a:srgbClr val="002060"/>
                </a:solidFill>
              </a:rPr>
              <a:t>Ingreso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Considerado</a:t>
            </a:r>
            <a:r>
              <a:rPr lang="en-US" sz="2000" dirty="0" smtClean="0">
                <a:solidFill>
                  <a:srgbClr val="002060"/>
                </a:solidFill>
              </a:rPr>
              <a:t>’</a:t>
            </a: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Recursos</a:t>
            </a:r>
            <a:r>
              <a:rPr lang="en-US" sz="2000" dirty="0" smtClean="0">
                <a:solidFill>
                  <a:srgbClr val="002060"/>
                </a:solidFill>
              </a:rPr>
              <a:t> de </a:t>
            </a:r>
            <a:r>
              <a:rPr lang="en-US" sz="2000" dirty="0" err="1" smtClean="0">
                <a:solidFill>
                  <a:srgbClr val="002060"/>
                </a:solidFill>
              </a:rPr>
              <a:t>los</a:t>
            </a:r>
            <a:r>
              <a:rPr lang="en-US" sz="2000" dirty="0" smtClean="0">
                <a:solidFill>
                  <a:srgbClr val="002060"/>
                </a:solidFill>
              </a:rPr>
              <a:t> Padres</a:t>
            </a: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Número</a:t>
            </a:r>
            <a:r>
              <a:rPr lang="en-US" sz="2000" dirty="0" smtClean="0">
                <a:solidFill>
                  <a:srgbClr val="002060"/>
                </a:solidFill>
              </a:rPr>
              <a:t> de </a:t>
            </a:r>
            <a:r>
              <a:rPr lang="en-US" sz="2000" dirty="0" err="1" smtClean="0">
                <a:solidFill>
                  <a:srgbClr val="002060"/>
                </a:solidFill>
              </a:rPr>
              <a:t>miembros</a:t>
            </a:r>
            <a:r>
              <a:rPr lang="en-US" sz="2000" dirty="0" smtClean="0">
                <a:solidFill>
                  <a:srgbClr val="002060"/>
                </a:solidFill>
              </a:rPr>
              <a:t> de </a:t>
            </a:r>
            <a:r>
              <a:rPr lang="en-US" sz="2000" dirty="0" err="1" smtClean="0">
                <a:solidFill>
                  <a:srgbClr val="002060"/>
                </a:solidFill>
              </a:rPr>
              <a:t>familia</a:t>
            </a: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Máximo</a:t>
            </a:r>
            <a:r>
              <a:rPr lang="en-US" sz="2000" dirty="0" smtClean="0">
                <a:solidFill>
                  <a:srgbClr val="002060"/>
                </a:solidFill>
              </a:rPr>
              <a:t> de </a:t>
            </a:r>
            <a:r>
              <a:rPr lang="en-US" sz="2000" dirty="0" err="1" smtClean="0">
                <a:solidFill>
                  <a:srgbClr val="002060"/>
                </a:solidFill>
              </a:rPr>
              <a:t>Recursos</a:t>
            </a:r>
            <a:r>
              <a:rPr lang="en-US" sz="2000" dirty="0" smtClean="0">
                <a:solidFill>
                  <a:srgbClr val="002060"/>
                </a:solidFill>
              </a:rPr>
              <a:t> son $5000 </a:t>
            </a:r>
            <a:r>
              <a:rPr lang="en-US" sz="2000" dirty="0" err="1" smtClean="0">
                <a:solidFill>
                  <a:srgbClr val="002060"/>
                </a:solidFill>
              </a:rPr>
              <a:t>si</a:t>
            </a:r>
            <a:r>
              <a:rPr lang="en-US" sz="2000" dirty="0" smtClean="0">
                <a:solidFill>
                  <a:srgbClr val="002060"/>
                </a:solidFill>
              </a:rPr>
              <a:t> ambos padres </a:t>
            </a:r>
            <a:r>
              <a:rPr lang="en-US" sz="2000" dirty="0" err="1" smtClean="0">
                <a:solidFill>
                  <a:srgbClr val="002060"/>
                </a:solidFill>
              </a:rPr>
              <a:t>viven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en</a:t>
            </a:r>
            <a:r>
              <a:rPr lang="en-US" sz="2000" dirty="0" smtClean="0">
                <a:solidFill>
                  <a:srgbClr val="002060"/>
                </a:solidFill>
              </a:rPr>
              <a:t> el </a:t>
            </a:r>
            <a:r>
              <a:rPr lang="en-US" sz="2000" dirty="0" err="1" smtClean="0">
                <a:solidFill>
                  <a:srgbClr val="002060"/>
                </a:solidFill>
              </a:rPr>
              <a:t>hogar</a:t>
            </a: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endParaRPr lang="en-US" sz="2000" dirty="0">
              <a:solidFill>
                <a:srgbClr val="002060"/>
              </a:solidFill>
            </a:endParaRPr>
          </a:p>
          <a:p>
            <a:pPr marL="201168" lvl="1" indent="0" fontAlgn="auto">
              <a:buClr>
                <a:schemeClr val="accent6"/>
              </a:buClr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**</a:t>
            </a:r>
            <a:r>
              <a:rPr lang="en-US" sz="2000" dirty="0" err="1" smtClean="0">
                <a:solidFill>
                  <a:srgbClr val="002060"/>
                </a:solidFill>
              </a:rPr>
              <a:t>Siempre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reportar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cambios</a:t>
            </a:r>
            <a:endParaRPr lang="en-US" sz="2000" dirty="0">
              <a:solidFill>
                <a:srgbClr val="002060"/>
              </a:solidFill>
            </a:endParaRPr>
          </a:p>
          <a:p>
            <a:pPr marL="201168" lvl="1" indent="0" fontAlgn="auto">
              <a:buClr>
                <a:schemeClr val="accent6"/>
              </a:buClr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**Re-</a:t>
            </a:r>
            <a:r>
              <a:rPr lang="en-US" sz="2000" dirty="0" err="1" smtClean="0">
                <a:solidFill>
                  <a:srgbClr val="002060"/>
                </a:solidFill>
              </a:rPr>
              <a:t>solicitar</a:t>
            </a:r>
            <a:r>
              <a:rPr lang="en-US" sz="2000" dirty="0" smtClean="0">
                <a:solidFill>
                  <a:srgbClr val="002060"/>
                </a:solidFill>
              </a:rPr>
              <a:t> a la </a:t>
            </a:r>
            <a:r>
              <a:rPr lang="en-US" sz="2000" dirty="0" err="1" smtClean="0">
                <a:solidFill>
                  <a:srgbClr val="002060"/>
                </a:solidFill>
              </a:rPr>
              <a:t>edad</a:t>
            </a:r>
            <a:r>
              <a:rPr lang="en-US" sz="2000" dirty="0" smtClean="0">
                <a:solidFill>
                  <a:srgbClr val="002060"/>
                </a:solidFill>
              </a:rPr>
              <a:t> de 18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64075" y="2089150"/>
            <a:ext cx="3702050" cy="4024313"/>
          </a:xfrm>
        </p:spPr>
        <p:txBody>
          <a:bodyPr rtlCol="0">
            <a:noAutofit/>
          </a:bodyPr>
          <a:lstStyle/>
          <a:p>
            <a:pPr marL="0" indent="0" fontAlgn="auto"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Mayor a 18 </a:t>
            </a:r>
            <a:r>
              <a:rPr lang="en-US" sz="2000" b="1" dirty="0" err="1" smtClean="0">
                <a:solidFill>
                  <a:srgbClr val="002060"/>
                </a:solidFill>
              </a:rPr>
              <a:t>años</a:t>
            </a:r>
            <a:r>
              <a:rPr lang="en-US" sz="2000" b="1" dirty="0" smtClean="0">
                <a:solidFill>
                  <a:srgbClr val="002060"/>
                </a:solidFill>
              </a:rPr>
              <a:t>:</a:t>
            </a:r>
            <a:endParaRPr lang="en-US" sz="2000" b="1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Ingreso</a:t>
            </a:r>
            <a:r>
              <a:rPr lang="en-US" sz="2000" dirty="0" smtClean="0">
                <a:solidFill>
                  <a:srgbClr val="002060"/>
                </a:solidFill>
              </a:rPr>
              <a:t> PROPIO</a:t>
            </a: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Ingreso</a:t>
            </a:r>
            <a:r>
              <a:rPr lang="en-US" sz="2000" dirty="0" smtClean="0">
                <a:solidFill>
                  <a:srgbClr val="002060"/>
                </a:solidFill>
              </a:rPr>
              <a:t> Ganado y No Ganado</a:t>
            </a: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Recursos</a:t>
            </a:r>
            <a:r>
              <a:rPr lang="en-US" sz="2000" dirty="0" smtClean="0">
                <a:solidFill>
                  <a:srgbClr val="002060"/>
                </a:solidFill>
              </a:rPr>
              <a:t> PROPIOS</a:t>
            </a: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Número</a:t>
            </a:r>
            <a:r>
              <a:rPr lang="en-US" sz="2000" dirty="0" smtClean="0">
                <a:solidFill>
                  <a:srgbClr val="002060"/>
                </a:solidFill>
              </a:rPr>
              <a:t> de </a:t>
            </a:r>
            <a:r>
              <a:rPr lang="en-US" sz="2000" dirty="0" err="1" smtClean="0">
                <a:solidFill>
                  <a:srgbClr val="002060"/>
                </a:solidFill>
              </a:rPr>
              <a:t>habitantes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en</a:t>
            </a:r>
            <a:r>
              <a:rPr lang="en-US" sz="2000" dirty="0" smtClean="0">
                <a:solidFill>
                  <a:srgbClr val="002060"/>
                </a:solidFill>
              </a:rPr>
              <a:t> casa</a:t>
            </a:r>
            <a:endParaRPr lang="en-US" sz="2000" dirty="0">
              <a:solidFill>
                <a:srgbClr val="002060"/>
              </a:solidFill>
            </a:endParaRPr>
          </a:p>
          <a:p>
            <a:pPr marL="384048" lvl="1" indent="-182880" fontAlgn="auto">
              <a:buClr>
                <a:schemeClr val="accent6"/>
              </a:buClr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Máximo</a:t>
            </a:r>
            <a:r>
              <a:rPr lang="en-US" sz="2000" dirty="0" smtClean="0">
                <a:solidFill>
                  <a:srgbClr val="002060"/>
                </a:solidFill>
              </a:rPr>
              <a:t> de </a:t>
            </a:r>
            <a:r>
              <a:rPr lang="en-US" sz="2000" dirty="0" err="1" smtClean="0">
                <a:solidFill>
                  <a:srgbClr val="002060"/>
                </a:solidFill>
              </a:rPr>
              <a:t>Recursos</a:t>
            </a:r>
            <a:r>
              <a:rPr lang="en-US" sz="2000" dirty="0" smtClean="0">
                <a:solidFill>
                  <a:srgbClr val="002060"/>
                </a:solidFill>
              </a:rPr>
              <a:t> son $2,000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 fontAlgn="auto">
              <a:buFont typeface="Calibri" panose="020F0502020204030204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Font typeface="Calibri" panose="020F0502020204030204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Font typeface="Calibri" panose="020F0502020204030204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**</a:t>
            </a:r>
            <a:r>
              <a:rPr lang="en-US" dirty="0" err="1" smtClean="0">
                <a:solidFill>
                  <a:srgbClr val="002060"/>
                </a:solidFill>
              </a:rPr>
              <a:t>Siempre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reportar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cambios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400800"/>
            <a:ext cx="7600950" cy="15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15400" cy="13255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ELEGIBILIDAD PARA SSI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</a:rPr>
              <a:t>Ingreso</a:t>
            </a:r>
            <a:r>
              <a:rPr lang="en-US" sz="2800" dirty="0" smtClean="0">
                <a:solidFill>
                  <a:srgbClr val="002060"/>
                </a:solidFill>
              </a:rPr>
              <a:t> PROPIO a </a:t>
            </a:r>
            <a:r>
              <a:rPr lang="en-US" sz="2800" dirty="0" err="1" smtClean="0">
                <a:solidFill>
                  <a:srgbClr val="002060"/>
                </a:solidFill>
              </a:rPr>
              <a:t>los</a:t>
            </a:r>
            <a:r>
              <a:rPr lang="en-US" sz="2800" dirty="0" smtClean="0">
                <a:solidFill>
                  <a:srgbClr val="002060"/>
                </a:solidFill>
              </a:rPr>
              <a:t> 18 </a:t>
            </a:r>
            <a:r>
              <a:rPr lang="en-US" sz="2800" dirty="0" err="1" smtClean="0">
                <a:solidFill>
                  <a:srgbClr val="002060"/>
                </a:solidFill>
              </a:rPr>
              <a:t>años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27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rgbClr val="002060"/>
                </a:solidFill>
              </a:rPr>
              <a:t>Probar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cómo</a:t>
            </a:r>
            <a:r>
              <a:rPr lang="en-US" altLang="en-US" dirty="0" smtClean="0">
                <a:solidFill>
                  <a:srgbClr val="002060"/>
                </a:solidFill>
              </a:rPr>
              <a:t> la </a:t>
            </a:r>
            <a:r>
              <a:rPr lang="en-US" altLang="en-US" dirty="0" err="1" smtClean="0">
                <a:solidFill>
                  <a:srgbClr val="002060"/>
                </a:solidFill>
              </a:rPr>
              <a:t>discapacidad</a:t>
            </a:r>
            <a:r>
              <a:rPr lang="en-US" altLang="en-US" dirty="0" smtClean="0">
                <a:solidFill>
                  <a:srgbClr val="002060"/>
                </a:solidFill>
              </a:rPr>
              <a:t> le </a:t>
            </a:r>
            <a:r>
              <a:rPr lang="en-US" altLang="en-US" dirty="0" err="1" smtClean="0">
                <a:solidFill>
                  <a:srgbClr val="002060"/>
                </a:solidFill>
              </a:rPr>
              <a:t>impide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trabajar</a:t>
            </a:r>
            <a:r>
              <a:rPr lang="en-US" altLang="en-US" dirty="0" smtClean="0">
                <a:solidFill>
                  <a:srgbClr val="002060"/>
                </a:solidFill>
              </a:rPr>
              <a:t>.</a:t>
            </a:r>
            <a:endParaRPr lang="en-US" altLang="en-US" dirty="0">
              <a:solidFill>
                <a:srgbClr val="002060"/>
              </a:solidFill>
            </a:endParaRPr>
          </a:p>
          <a:p>
            <a:pPr lvl="1"/>
            <a:r>
              <a:rPr lang="en-US" altLang="en-US" dirty="0" err="1" smtClean="0">
                <a:solidFill>
                  <a:srgbClr val="002060"/>
                </a:solidFill>
              </a:rPr>
              <a:t>Considera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Ingreso</a:t>
            </a:r>
            <a:r>
              <a:rPr lang="en-US" altLang="en-US" dirty="0" smtClean="0">
                <a:solidFill>
                  <a:srgbClr val="002060"/>
                </a:solidFill>
              </a:rPr>
              <a:t> Ganado &amp; No Ganado.</a:t>
            </a:r>
            <a:endParaRPr lang="en-US" altLang="en-US" dirty="0">
              <a:solidFill>
                <a:srgbClr val="00206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2060"/>
                </a:solidFill>
              </a:rPr>
              <a:t>No </a:t>
            </a:r>
            <a:r>
              <a:rPr lang="en-US" altLang="en-US" dirty="0" err="1" smtClean="0">
                <a:solidFill>
                  <a:srgbClr val="002060"/>
                </a:solidFill>
              </a:rPr>
              <a:t>puede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tener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más</a:t>
            </a:r>
            <a:r>
              <a:rPr lang="en-US" altLang="en-US" dirty="0" smtClean="0">
                <a:solidFill>
                  <a:srgbClr val="002060"/>
                </a:solidFill>
              </a:rPr>
              <a:t> de $2,000 </a:t>
            </a:r>
            <a:r>
              <a:rPr lang="en-US" altLang="en-US" dirty="0" err="1">
                <a:solidFill>
                  <a:srgbClr val="002060"/>
                </a:solidFill>
              </a:rPr>
              <a:t>e</a:t>
            </a:r>
            <a:r>
              <a:rPr lang="en-US" altLang="en-US" dirty="0" err="1" smtClean="0">
                <a:solidFill>
                  <a:srgbClr val="002060"/>
                </a:solidFill>
              </a:rPr>
              <a:t>n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Ahorros</a:t>
            </a:r>
            <a:r>
              <a:rPr lang="en-US" altLang="en-US" dirty="0" smtClean="0">
                <a:solidFill>
                  <a:srgbClr val="002060"/>
                </a:solidFill>
              </a:rPr>
              <a:t>/</a:t>
            </a:r>
            <a:r>
              <a:rPr lang="en-US" altLang="en-US" dirty="0" err="1" smtClean="0">
                <a:solidFill>
                  <a:srgbClr val="002060"/>
                </a:solidFill>
              </a:rPr>
              <a:t>Recursos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048000" y="3794125"/>
            <a:ext cx="2667000" cy="1851025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prstClr val="white"/>
              </a:solidFill>
              <a:latin typeface="+mj-lt"/>
            </a:endParaRP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2209800" y="5715000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+mn-lt"/>
              </a:rPr>
              <a:t>PRUEBAS MÉDICAS – DOCUMENTOS</a:t>
            </a:r>
            <a:r>
              <a:rPr lang="en-US" altLang="en-US" sz="1600" b="1" dirty="0">
                <a:solidFill>
                  <a:srgbClr val="000000"/>
                </a:solidFill>
                <a:latin typeface="+mn-lt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Diagnósticos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/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Rayos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 X/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Exámenes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 de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Laboratorio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/ CI</a:t>
            </a:r>
            <a:endParaRPr lang="es-MX" alt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5257800" y="4141788"/>
            <a:ext cx="3108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+mn-lt"/>
              </a:rPr>
              <a:t>RECURSOS</a:t>
            </a:r>
            <a:r>
              <a:rPr lang="en-US" altLang="en-US" sz="1600" b="1" dirty="0">
                <a:solidFill>
                  <a:srgbClr val="000000"/>
                </a:solidFill>
                <a:latin typeface="+mn-lt"/>
              </a:rPr>
              <a:t>: </a:t>
            </a:r>
            <a:r>
              <a:rPr lang="en-US" altLang="en-US" sz="1600" b="1" dirty="0" err="1" smtClean="0">
                <a:solidFill>
                  <a:srgbClr val="000000"/>
                </a:solidFill>
                <a:latin typeface="+mn-lt"/>
              </a:rPr>
              <a:t>Menos</a:t>
            </a:r>
            <a:r>
              <a:rPr lang="en-US" altLang="en-US" sz="1600" b="1" dirty="0" smtClean="0">
                <a:solidFill>
                  <a:srgbClr val="000000"/>
                </a:solidFill>
                <a:latin typeface="+mn-lt"/>
              </a:rPr>
              <a:t> de </a:t>
            </a:r>
            <a:r>
              <a:rPr lang="en-US" altLang="en-US" sz="1600" b="1" dirty="0">
                <a:solidFill>
                  <a:srgbClr val="000000"/>
                </a:solidFill>
                <a:latin typeface="+mn-lt"/>
              </a:rPr>
              <a:t>$2000 </a:t>
            </a:r>
            <a:r>
              <a:rPr lang="en-US" altLang="en-US" sz="1600" b="1" dirty="0" smtClean="0">
                <a:solidFill>
                  <a:srgbClr val="000000"/>
                </a:solidFill>
                <a:latin typeface="+mn-lt"/>
              </a:rPr>
              <a:t>y no </a:t>
            </a:r>
            <a:r>
              <a:rPr lang="en-US" altLang="en-US" sz="1600" b="1" dirty="0" err="1" smtClean="0">
                <a:solidFill>
                  <a:srgbClr val="000000"/>
                </a:solidFill>
                <a:latin typeface="+mn-lt"/>
              </a:rPr>
              <a:t>puede</a:t>
            </a:r>
            <a:r>
              <a:rPr lang="en-US" altLang="en-US" sz="1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600" b="1" dirty="0" err="1" smtClean="0">
                <a:solidFill>
                  <a:srgbClr val="000000"/>
                </a:solidFill>
                <a:latin typeface="+mn-lt"/>
              </a:rPr>
              <a:t>ganar</a:t>
            </a:r>
            <a:r>
              <a:rPr lang="en-US" altLang="en-US" sz="1600" b="1" dirty="0" smtClean="0">
                <a:solidFill>
                  <a:srgbClr val="000000"/>
                </a:solidFill>
                <a:latin typeface="+mn-lt"/>
              </a:rPr>
              <a:t> SGA</a:t>
            </a:r>
            <a:endParaRPr lang="es-MX" alt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990600" y="4138613"/>
            <a:ext cx="2667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+mn-lt"/>
              </a:rPr>
              <a:t>DURACIÓN</a:t>
            </a:r>
            <a:r>
              <a:rPr lang="en-US" altLang="en-US" sz="1600" b="1" dirty="0">
                <a:solidFill>
                  <a:srgbClr val="000000"/>
                </a:solidFill>
                <a:latin typeface="+mn-lt"/>
              </a:rPr>
              <a:t>: 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Se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espera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 que la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discapacidad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dure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 al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menos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12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meses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, sea de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por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vida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, o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termine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en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  <a:latin typeface="+mn-lt"/>
              </a:rPr>
              <a:t>muerte</a:t>
            </a:r>
            <a:endParaRPr lang="en-US" alt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822325" y="3114675"/>
            <a:ext cx="7543800" cy="412750"/>
          </a:xfrm>
          <a:prstGeom prst="rect">
            <a:avLst/>
          </a:prstGeom>
        </p:spPr>
        <p:txBody>
          <a:bodyPr lIns="0" rIns="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6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6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6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6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en-US" sz="3200" b="1" dirty="0" err="1" smtClean="0">
                <a:solidFill>
                  <a:srgbClr val="002060"/>
                </a:solidFill>
              </a:rPr>
              <a:t>Tres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Criterios</a:t>
            </a:r>
            <a:r>
              <a:rPr lang="en-US" sz="3200" b="1" dirty="0" smtClean="0">
                <a:solidFill>
                  <a:srgbClr val="002060"/>
                </a:solidFill>
              </a:rPr>
              <a:t> Para </a:t>
            </a:r>
            <a:r>
              <a:rPr lang="en-US" sz="3200" b="1" dirty="0" err="1" smtClean="0">
                <a:solidFill>
                  <a:srgbClr val="002060"/>
                </a:solidFill>
              </a:rPr>
              <a:t>Calificar</a:t>
            </a:r>
            <a:r>
              <a:rPr lang="en-US" sz="3200" b="1" dirty="0" smtClean="0">
                <a:solidFill>
                  <a:srgbClr val="002060"/>
                </a:solidFill>
              </a:rPr>
              <a:t> a </a:t>
            </a:r>
            <a:r>
              <a:rPr lang="en-US" sz="3200" b="1" dirty="0">
                <a:solidFill>
                  <a:srgbClr val="002060"/>
                </a:solidFill>
              </a:rPr>
              <a:t>SSI</a:t>
            </a:r>
          </a:p>
        </p:txBody>
      </p:sp>
      <p:sp>
        <p:nvSpPr>
          <p:cNvPr id="9" name="Rectangle 8"/>
          <p:cNvSpPr/>
          <p:nvPr/>
        </p:nvSpPr>
        <p:spPr>
          <a:xfrm>
            <a:off x="581025" y="6406357"/>
            <a:ext cx="7600950" cy="15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OASDI (SSDI): </a:t>
            </a:r>
            <a:r>
              <a:rPr lang="en-US" b="1" dirty="0" err="1" smtClean="0">
                <a:solidFill>
                  <a:srgbClr val="00B050"/>
                </a:solidFill>
              </a:rPr>
              <a:t>Elegibilidad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calificar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discapacidad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primero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haber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laborado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trabajos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cubiertos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condición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médica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cumpla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definición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discapacidad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Seguro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Social.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Algunos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adultos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discapacidades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SSI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empezar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trabajar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así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eventualmente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elegibles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 SSDI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propia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cuenta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niño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(o un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adulto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discapacidad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elegible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SSDI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padres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cónyuge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retiran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mueren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discapacitados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habiendo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ganado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suficientes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créditos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 que un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niño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discapacidad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reciba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récord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padres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reglas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impedimiento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que lo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deshabilita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comenzado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antes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cumplir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definición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discapacidad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adultos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8650" y="6096000"/>
            <a:ext cx="760095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Words>3010</Words>
  <Application>Microsoft Office PowerPoint</Application>
  <PresentationFormat>On-screen Show (4:3)</PresentationFormat>
  <Paragraphs>226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Franklin Gothic Demi Cond</vt:lpstr>
      <vt:lpstr>ITC Bookman Demi</vt:lpstr>
      <vt:lpstr>Times New Roman</vt:lpstr>
      <vt:lpstr>Wingdings</vt:lpstr>
      <vt:lpstr>Office Theme</vt:lpstr>
      <vt:lpstr>Si, TRABAJAR es la Meta:   Entendiendo los Beneficios de SSA y los Incentivos Laborales</vt:lpstr>
      <vt:lpstr>¿Por qué el Trabajo es tan Importante?</vt:lpstr>
      <vt:lpstr>Básicos y Definiciones: SSI Versus SSDI </vt:lpstr>
      <vt:lpstr>Básicos y Definiciones: Medicaid Versus Medicare</vt:lpstr>
      <vt:lpstr>Básicos y Definiciones: “Discapacidad”</vt:lpstr>
      <vt:lpstr>Básicos y Definiciones: Ingreso Ganado Versus No Ganado</vt:lpstr>
      <vt:lpstr>Elegibilidad de SSI:  Determinar la Edad del Niño</vt:lpstr>
      <vt:lpstr>ELEGIBILIDAD PARA SSI: Ingreso PROPIO a los 18 años</vt:lpstr>
      <vt:lpstr>OASDI (SSDI): Elegibilidad</vt:lpstr>
      <vt:lpstr>Qué cantidad esperar:  SSI Versus SSDI </vt:lpstr>
      <vt:lpstr>¿Para qué puede ser usado el $? </vt:lpstr>
      <vt:lpstr>Para ambos SSI y SSDI: si lo determinan no elegible--¡¡APELE!! </vt:lpstr>
      <vt:lpstr>CÓMO AFECTA EL TRABAJAR A SSI Versus SSDI </vt:lpstr>
      <vt:lpstr>SSI:  Calcular el Ingreso Considerable Total</vt:lpstr>
      <vt:lpstr>Incentivos Laborales de SSI</vt:lpstr>
      <vt:lpstr>CÓMO AFECTA EL TRABAJAR A SSI Versus SSDI </vt:lpstr>
      <vt:lpstr>Incentivos Laborales para SSDI</vt:lpstr>
      <vt:lpstr>Cuentas ABLE</vt:lpstr>
      <vt:lpstr>Reglas para Trabajar y  Obtener Beneficios</vt:lpstr>
      <vt:lpstr>Ideas al Azar sobre Servicios para Adultos en Texas</vt:lpstr>
      <vt:lpstr>PowerPoint Presentation</vt:lpstr>
      <vt:lpstr>The Arc of Greater Houston</vt:lpstr>
      <vt:lpstr>¡GRACIAS!</vt:lpstr>
    </vt:vector>
  </TitlesOfParts>
  <Company>Baylor College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OASDI                        SSI             Old Age/Survivor/Disability Insurance          Supplemental Security Income</dc:title>
  <dc:creator>Mercedes Alejandro</dc:creator>
  <cp:lastModifiedBy>Maria C Zavala</cp:lastModifiedBy>
  <cp:revision>278</cp:revision>
  <cp:lastPrinted>2013-06-06T19:34:40Z</cp:lastPrinted>
  <dcterms:created xsi:type="dcterms:W3CDTF">2013-06-06T15:30:06Z</dcterms:created>
  <dcterms:modified xsi:type="dcterms:W3CDTF">2017-10-17T16:09:00Z</dcterms:modified>
</cp:coreProperties>
</file>